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861" r:id="rId2"/>
    <p:sldMasterId id="2147483876" r:id="rId3"/>
    <p:sldMasterId id="2147483730" r:id="rId4"/>
    <p:sldMasterId id="2147483872" r:id="rId5"/>
  </p:sldMasterIdLst>
  <p:notesMasterIdLst>
    <p:notesMasterId r:id="rId71"/>
  </p:notesMasterIdLst>
  <p:handoutMasterIdLst>
    <p:handoutMasterId r:id="rId72"/>
  </p:handoutMasterIdLst>
  <p:sldIdLst>
    <p:sldId id="566" r:id="rId6"/>
    <p:sldId id="1013" r:id="rId7"/>
    <p:sldId id="1033" r:id="rId8"/>
    <p:sldId id="1023" r:id="rId9"/>
    <p:sldId id="1024" r:id="rId10"/>
    <p:sldId id="1025" r:id="rId11"/>
    <p:sldId id="1026" r:id="rId12"/>
    <p:sldId id="1027" r:id="rId13"/>
    <p:sldId id="1030" r:id="rId14"/>
    <p:sldId id="1029" r:id="rId15"/>
    <p:sldId id="1014" r:id="rId16"/>
    <p:sldId id="1035" r:id="rId17"/>
    <p:sldId id="1020" r:id="rId18"/>
    <p:sldId id="1034" r:id="rId19"/>
    <p:sldId id="1036" r:id="rId20"/>
    <p:sldId id="1015" r:id="rId21"/>
    <p:sldId id="1017" r:id="rId22"/>
    <p:sldId id="1037" r:id="rId23"/>
    <p:sldId id="1018" r:id="rId24"/>
    <p:sldId id="1019" r:id="rId25"/>
    <p:sldId id="1022" r:id="rId26"/>
    <p:sldId id="619" r:id="rId27"/>
    <p:sldId id="968" r:id="rId28"/>
    <p:sldId id="979" r:id="rId29"/>
    <p:sldId id="615" r:id="rId30"/>
    <p:sldId id="614" r:id="rId31"/>
    <p:sldId id="612" r:id="rId32"/>
    <p:sldId id="613" r:id="rId33"/>
    <p:sldId id="426" r:id="rId34"/>
    <p:sldId id="621" r:id="rId35"/>
    <p:sldId id="622" r:id="rId36"/>
    <p:sldId id="263" r:id="rId37"/>
    <p:sldId id="582" r:id="rId38"/>
    <p:sldId id="599" r:id="rId39"/>
    <p:sldId id="986" r:id="rId40"/>
    <p:sldId id="282" r:id="rId41"/>
    <p:sldId id="982" r:id="rId42"/>
    <p:sldId id="983" r:id="rId43"/>
    <p:sldId id="1012" r:id="rId44"/>
    <p:sldId id="984" r:id="rId45"/>
    <p:sldId id="1008" r:id="rId46"/>
    <p:sldId id="1010" r:id="rId47"/>
    <p:sldId id="1009" r:id="rId48"/>
    <p:sldId id="608" r:id="rId49"/>
    <p:sldId id="539" r:id="rId50"/>
    <p:sldId id="1011" r:id="rId51"/>
    <p:sldId id="268" r:id="rId52"/>
    <p:sldId id="603" r:id="rId53"/>
    <p:sldId id="596" r:id="rId54"/>
    <p:sldId id="598" r:id="rId55"/>
    <p:sldId id="605" r:id="rId56"/>
    <p:sldId id="607" r:id="rId57"/>
    <p:sldId id="606" r:id="rId58"/>
    <p:sldId id="256" r:id="rId59"/>
    <p:sldId id="1001" r:id="rId60"/>
    <p:sldId id="999" r:id="rId61"/>
    <p:sldId id="994" r:id="rId62"/>
    <p:sldId id="996" r:id="rId63"/>
    <p:sldId id="1002" r:id="rId64"/>
    <p:sldId id="949" r:id="rId65"/>
    <p:sldId id="997" r:id="rId66"/>
    <p:sldId id="1003" r:id="rId67"/>
    <p:sldId id="1005" r:id="rId68"/>
    <p:sldId id="935" r:id="rId69"/>
    <p:sldId id="557" r:id="rId7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89F76B-012F-4D70-9950-304083D3359E}">
          <p14:sldIdLst>
            <p14:sldId id="566"/>
          </p14:sldIdLst>
        </p14:section>
        <p14:section name="Structured data vs images" id="{B5D950C7-319F-4E1B-B251-00C934C55A6B}">
          <p14:sldIdLst>
            <p14:sldId id="1013"/>
            <p14:sldId id="1033"/>
          </p14:sldIdLst>
        </p14:section>
        <p14:section name="Evolution of eyes" id="{E392BF17-1EC3-499C-8E4A-96BEAF9FD45A}">
          <p14:sldIdLst>
            <p14:sldId id="1023"/>
            <p14:sldId id="1024"/>
            <p14:sldId id="1025"/>
            <p14:sldId id="1026"/>
            <p14:sldId id="1027"/>
            <p14:sldId id="1030"/>
            <p14:sldId id="1029"/>
            <p14:sldId id="1014"/>
          </p14:sldIdLst>
        </p14:section>
        <p14:section name="Image processing" id="{EE6B0D20-1704-443C-86E4-D7B9871AA66C}">
          <p14:sldIdLst>
            <p14:sldId id="1035"/>
            <p14:sldId id="1020"/>
            <p14:sldId id="1034"/>
            <p14:sldId id="1036"/>
            <p14:sldId id="1015"/>
            <p14:sldId id="1017"/>
          </p14:sldIdLst>
        </p14:section>
        <p14:section name="Simple conv net example" id="{8B09E91F-1A4D-45FE-899A-802D04E5B733}">
          <p14:sldIdLst>
            <p14:sldId id="1037"/>
            <p14:sldId id="1018"/>
            <p14:sldId id="1019"/>
            <p14:sldId id="1022"/>
            <p14:sldId id="619"/>
            <p14:sldId id="968"/>
            <p14:sldId id="979"/>
          </p14:sldIdLst>
        </p14:section>
        <p14:section name="History" id="{4D70773E-71F0-4880-87CF-A8FB55D0C7C1}">
          <p14:sldIdLst>
            <p14:sldId id="615"/>
            <p14:sldId id="614"/>
            <p14:sldId id="612"/>
            <p14:sldId id="613"/>
          </p14:sldIdLst>
        </p14:section>
        <p14:section name="Intelligence" id="{B94E83D1-49A1-4F33-A586-40E7435F8214}">
          <p14:sldIdLst>
            <p14:sldId id="426"/>
            <p14:sldId id="621"/>
            <p14:sldId id="622"/>
            <p14:sldId id="263"/>
            <p14:sldId id="582"/>
            <p14:sldId id="599"/>
            <p14:sldId id="986"/>
            <p14:sldId id="282"/>
            <p14:sldId id="982"/>
            <p14:sldId id="983"/>
            <p14:sldId id="1012"/>
            <p14:sldId id="984"/>
            <p14:sldId id="1008"/>
            <p14:sldId id="1010"/>
            <p14:sldId id="1009"/>
            <p14:sldId id="608"/>
            <p14:sldId id="539"/>
            <p14:sldId id="1011"/>
            <p14:sldId id="268"/>
            <p14:sldId id="603"/>
            <p14:sldId id="596"/>
            <p14:sldId id="598"/>
            <p14:sldId id="605"/>
            <p14:sldId id="607"/>
            <p14:sldId id="606"/>
            <p14:sldId id="256"/>
            <p14:sldId id="1001"/>
            <p14:sldId id="999"/>
            <p14:sldId id="994"/>
            <p14:sldId id="996"/>
            <p14:sldId id="1002"/>
            <p14:sldId id="949"/>
            <p14:sldId id="997"/>
            <p14:sldId id="1003"/>
            <p14:sldId id="1005"/>
            <p14:sldId id="935"/>
            <p14:sldId id="5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sson, Simon" initials="JS" lastIdx="1" clrIdx="0">
    <p:extLst>
      <p:ext uri="{19B8F6BF-5375-455C-9EA6-DF929625EA0E}">
        <p15:presenceInfo xmlns:p15="http://schemas.microsoft.com/office/powerpoint/2012/main" userId="S::simon.johansson@sogeti.com::efa62d4f-3b58-4494-844d-2d14e198e6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27"/>
    <a:srgbClr val="88D5ED"/>
    <a:srgbClr val="005A82"/>
    <a:srgbClr val="0A8CB7"/>
    <a:srgbClr val="6EBBD4"/>
    <a:srgbClr val="FF7E83"/>
    <a:srgbClr val="893713"/>
    <a:srgbClr val="C8FF16"/>
    <a:srgbClr val="FF304C"/>
    <a:srgbClr val="2B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84923" autoAdjust="0"/>
  </p:normalViewPr>
  <p:slideViewPr>
    <p:cSldViewPr>
      <p:cViewPr varScale="1">
        <p:scale>
          <a:sx n="59" d="100"/>
          <a:sy n="59" d="100"/>
        </p:scale>
        <p:origin x="42" y="852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388"/>
    </p:cViewPr>
  </p:sorterViewPr>
  <p:notesViewPr>
    <p:cSldViewPr>
      <p:cViewPr varScale="1">
        <p:scale>
          <a:sx n="59" d="100"/>
          <a:sy n="59" d="100"/>
        </p:scale>
        <p:origin x="85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04/07/2019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400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8579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05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0630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0774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6647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707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891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3023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701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2347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84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21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ser morgondagens arbetsmarknad ut</a:t>
            </a:r>
          </a:p>
          <a:p>
            <a:r>
              <a:rPr lang="sv-SE" dirty="0"/>
              <a:t>Skillnad Europa/USA och Japan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22EBD-BBAC-421C-8A09-D2D2324E6070}" type="slidenum">
              <a:rPr lang="sv-SE" smtClean="0"/>
              <a:pPr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6977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Replacing muscles</a:t>
            </a:r>
          </a:p>
          <a:p>
            <a:r>
              <a:rPr lang="sv-SE" dirty="0"/>
              <a:t>Improve productability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73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7166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1070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53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Vad är datorn bra på, vad är vi bra på.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212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A9209A52-170B-4A76-84C1-6F685648D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2D727DB-2844-4B30-A53C-79BD536CD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Fo</a:t>
            </a:r>
            <a:r>
              <a:rPr lang="en-GB" altLang="sv-SE" dirty="0"/>
              <a:t>From Fei </a:t>
            </a:r>
            <a:r>
              <a:rPr lang="en-GB" altLang="sv-SE" dirty="0" err="1"/>
              <a:t>Fei</a:t>
            </a:r>
            <a:r>
              <a:rPr lang="en-GB" altLang="sv-SE" dirty="0"/>
              <a:t> Lei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5663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881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Fruit fly 100000 neurons</a:t>
            </a:r>
          </a:p>
          <a:p>
            <a:r>
              <a:rPr lang="sv-SE" dirty="0"/>
              <a:t>Nematode worm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7241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15273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46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23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472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517805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3330929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84335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1619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653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7318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02BC455B-8692-4391-B781-A324DD892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814D66A2-1218-492D-9C77-7239AD6D1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8402550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0000579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40213752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39803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22EBD-BBAC-421C-8A09-D2D2324E6070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74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576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81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46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Egles has so tightly fitted eyes that they can barely 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02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Prata lite extra om elefanten som är ett tydligt exempel på att mänskliga hjärnan tittar på mönster som är nära varandra.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264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506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capgemini" TargetMode="External"/><Relationship Id="rId13" Type="http://schemas.microsoft.com/office/2007/relationships/hdphoto" Target="../media/hdphoto3.wdp"/><Relationship Id="rId3" Type="http://schemas.openxmlformats.org/officeDocument/2006/relationships/hyperlink" Target="http://www.capgemini.com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hyperlink" Target="http://www.capgemini.com/about/how-we-work/rightshorer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2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microsoft.com/office/2007/relationships/hdphoto" Target="../media/hdphoto2.wdp"/><Relationship Id="rId4" Type="http://schemas.openxmlformats.org/officeDocument/2006/relationships/hyperlink" Target="https://www.sogeti.com/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480320-F682-4CAE-ABA4-878EAFB417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 dirty="0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5DDC7B3-7C06-46D7-9B9D-205ACB2B8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241E-0690-4179-922C-73800D5D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32955-D9C8-4BC3-9026-BB6C636B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CA34-231C-447E-9E6C-6F3155BDF308}" type="datetimeFigureOut">
              <a:rPr lang="sv-SE" smtClean="0"/>
              <a:t>2019-07-04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1130-A08F-4D1F-8A89-441D676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A3C55-484F-4265-AD5F-8FD24F8C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91EE-5D55-4C48-B044-6CCF28D933E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1240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72162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4AF2-7748-4C82-8CED-A0007D3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759-DE2A-42C5-B057-0848BDD6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CD8B-1AF1-46DE-9CDF-DED1ED9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2019-07-04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43E5-8FB5-4346-88F2-6137624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9FDE-1B2B-405A-B060-351DF8E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6037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1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66A9-74BC-49FD-992A-6E243E56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27B7-4160-4493-8B1D-B0BB89179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4E30B-FE16-48B7-82B0-65E873144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0D733-5ADB-4D35-A4B1-7A4C7844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2019-07-04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5A43D-D4D1-463D-AC05-5CDD13E0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ABA16-7F9F-4ABE-B167-443E1C6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2965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9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512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A0BA180-B662-4DE1-8B30-053ECCE47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141725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434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2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3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4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5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8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1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27,000 professionals in 35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8313F7-826D-4F71-986B-7329A39814B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8" y="411481"/>
            <a:ext cx="1259874" cy="6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443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5"/>
                </a:solidFill>
              </a:rPr>
              <a:t>About </a:t>
            </a:r>
            <a:r>
              <a:rPr lang="en-US" sz="1600" dirty="0" err="1">
                <a:solidFill>
                  <a:schemeClr val="accent5"/>
                </a:solidFill>
              </a:rPr>
              <a:t>Sogeti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3"/>
                </a:solidFill>
              </a:rPr>
              <a:t>About </a:t>
            </a:r>
            <a:r>
              <a:rPr lang="en-US" sz="1600" dirty="0" err="1">
                <a:solidFill>
                  <a:schemeClr val="accent3"/>
                </a:solidFill>
              </a:rPr>
              <a:t>Sogeti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6B891F87-FC12-4886-BFFF-3650CBF749D7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79" r:id="rId16"/>
    <p:sldLayoutId id="2147483880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AE30AD3-7924-40B9-9A1E-6656E5AA30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CD4C134-3306-4134-A470-23BD6D9F871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60BA68F-C069-4DD4-AD7B-A5C154831E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  <p:sldLayoutId id="2147483881" r:id="rId6"/>
    <p:sldLayoutId id="2147483889" r:id="rId7"/>
    <p:sldLayoutId id="21474838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fUGhug-i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youtube.com/watch?v=40riCqvRoM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5.jpeg"/><Relationship Id="rId4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ybinder.org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towardsdatascience.com/understanding-auc-roc-curve-68b2303cc9c5" TargetMode="Externa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Image recognition with Artificial Neural Net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86DC68-7D64-4E92-A384-21EAF4356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Simon Johansson</a:t>
            </a:r>
          </a:p>
        </p:txBody>
      </p:sp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Processing of views</a:t>
            </a:r>
          </a:p>
        </p:txBody>
      </p:sp>
      <p:pic>
        <p:nvPicPr>
          <p:cNvPr id="11266" name="Picture 2" descr="Elephant legs illusion, variant of Roger Shepard's L'egsistential paradox.png">
            <a:extLst>
              <a:ext uri="{FF2B5EF4-FFF2-40B4-BE49-F238E27FC236}">
                <a16:creationId xmlns:a16="http://schemas.microsoft.com/office/drawing/2014/main" id="{5AC4CC1F-7427-4091-A766-B631EC1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764704"/>
            <a:ext cx="46863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e:Kanisza Triangle.jpg">
            <a:extLst>
              <a:ext uri="{FF2B5EF4-FFF2-40B4-BE49-F238E27FC236}">
                <a16:creationId xmlns:a16="http://schemas.microsoft.com/office/drawing/2014/main" id="{121407D5-C818-41DA-A75B-34EBF96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50" y="672209"/>
            <a:ext cx="1866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735B8-2EDE-4A50-84C3-962FCD382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615" y="276385"/>
            <a:ext cx="3152615" cy="3152615"/>
          </a:xfrm>
          <a:prstGeom prst="rect">
            <a:avLst/>
          </a:prstGeom>
        </p:spPr>
      </p:pic>
      <p:pic>
        <p:nvPicPr>
          <p:cNvPr id="11270" name="Picture 6" descr="File:After parallel.PNG">
            <a:extLst>
              <a:ext uri="{FF2B5EF4-FFF2-40B4-BE49-F238E27FC236}">
                <a16:creationId xmlns:a16="http://schemas.microsoft.com/office/drawing/2014/main" id="{B799B4DC-E83A-4318-8159-6935C0A1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81" y="3893303"/>
            <a:ext cx="5564306" cy="2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81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extraction with convolution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21391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700"/>
              </a:spcBef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Images needs to be converted to feature maps.</a:t>
            </a:r>
          </a:p>
          <a:p>
            <a:pPr marL="342900" indent="-342900">
              <a:spcBef>
                <a:spcPts val="700"/>
              </a:spcBef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The convolution operator is an efficient way to create those features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403836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73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Some mathematics (continuous):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/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blipFill>
                <a:blip r:embed="rId3"/>
                <a:stretch>
                  <a:fillRect t="-652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 descr="Convolution of spiky function with box2.gif">
            <a:extLst>
              <a:ext uri="{FF2B5EF4-FFF2-40B4-BE49-F238E27FC236}">
                <a16:creationId xmlns:a16="http://schemas.microsoft.com/office/drawing/2014/main" id="{F60EC904-9D22-436C-8152-B34531487F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420" y="1276503"/>
            <a:ext cx="44577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351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73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Some mathematics (continuous):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/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blipFill>
                <a:blip r:embed="rId3"/>
                <a:stretch>
                  <a:fillRect t="-652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C372ACF-D4BF-419F-85CD-79C2E352F67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2296670"/>
            <a:ext cx="4038600" cy="24295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Discrete form: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5873B-BE4C-4F78-9B71-501547196EB3}"/>
                  </a:ext>
                </a:extLst>
              </p:cNvPr>
              <p:cNvSpPr txBox="1"/>
              <p:nvPr/>
            </p:nvSpPr>
            <p:spPr>
              <a:xfrm>
                <a:off x="911424" y="2728868"/>
                <a:ext cx="3962367" cy="1032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5873B-BE4C-4F78-9B71-50154719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28868"/>
                <a:ext cx="3962367" cy="1032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5C444E-DC54-450D-BDE3-16834622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6" y="901579"/>
            <a:ext cx="2663552" cy="18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7A7DFF-1C64-4611-B5E9-9A16C6EC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319" y="2796036"/>
            <a:ext cx="2800257" cy="1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5040CA-3669-43CD-AC54-0D356028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02" y="2796036"/>
            <a:ext cx="2800257" cy="1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8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2d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57E9A-FCA2-4EB8-9F15-C02AD9F4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350438"/>
            <a:ext cx="6338147" cy="30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2d – Zero padding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2451A-E4D9-4961-AE11-1F78B728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980728"/>
            <a:ext cx="831878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0A30DE-EABB-4F17-A7B7-198ADADC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" y="1197868"/>
            <a:ext cx="5791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5A17E71-08A5-4753-B508-E8EE96C2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2375"/>
            <a:ext cx="2808312" cy="188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A15EFF-AF93-4D8E-8B6C-BE1BB140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69" y="3982664"/>
            <a:ext cx="1932199" cy="189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D4EBEC8-1D56-4E8F-83DA-D3EAD6AE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098" y="3982664"/>
            <a:ext cx="1932199" cy="189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2DB29-D2CE-4954-9D93-1A9A42859088}"/>
                  </a:ext>
                </a:extLst>
              </p:cNvPr>
              <p:cNvSpPr txBox="1"/>
              <p:nvPr/>
            </p:nvSpPr>
            <p:spPr>
              <a:xfrm>
                <a:off x="3872502" y="481067"/>
                <a:ext cx="18451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2DB29-D2CE-4954-9D93-1A9A4285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502" y="481067"/>
                <a:ext cx="1845185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2AF0E-694D-4347-8779-38401DDC2C73}"/>
                  </a:ext>
                </a:extLst>
              </p:cNvPr>
              <p:cNvSpPr txBox="1"/>
              <p:nvPr/>
            </p:nvSpPr>
            <p:spPr>
              <a:xfrm>
                <a:off x="6324254" y="481067"/>
                <a:ext cx="18451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2AF0E-694D-4347-8779-38401DDC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54" y="481067"/>
                <a:ext cx="1845185" cy="7325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78FB5-592F-402C-A6ED-FAEB923AB248}"/>
                  </a:ext>
                </a:extLst>
              </p:cNvPr>
              <p:cNvSpPr txBox="1"/>
              <p:nvPr/>
            </p:nvSpPr>
            <p:spPr>
              <a:xfrm>
                <a:off x="9539103" y="3250091"/>
                <a:ext cx="202119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sv-S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78FB5-592F-402C-A6ED-FAEB923A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103" y="3250091"/>
                <a:ext cx="2021194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2">
            <a:extLst>
              <a:ext uri="{FF2B5EF4-FFF2-40B4-BE49-F238E27FC236}">
                <a16:creationId xmlns:a16="http://schemas.microsoft.com/office/drawing/2014/main" id="{1212F62E-0A84-4E5E-B469-DFDB5551A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 of filters</a:t>
            </a:r>
          </a:p>
        </p:txBody>
      </p:sp>
    </p:spTree>
    <p:extLst>
      <p:ext uri="{BB962C8B-B14F-4D97-AF65-F5344CB8AC3E}">
        <p14:creationId xmlns:p14="http://schemas.microsoft.com/office/powerpoint/2010/main" val="276559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Pooling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1DDF8-2BD6-46C9-A05C-1588CE3D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396524"/>
            <a:ext cx="5976105" cy="36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EEC8B-EFAA-48F0-9307-72A36591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04" y="413409"/>
            <a:ext cx="1008110" cy="46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Improving Accuracy</a:t>
            </a:r>
          </a:p>
        </p:txBody>
      </p:sp>
    </p:spTree>
    <p:extLst>
      <p:ext uri="{BB962C8B-B14F-4D97-AF65-F5344CB8AC3E}">
        <p14:creationId xmlns:p14="http://schemas.microsoft.com/office/powerpoint/2010/main" val="357387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919669"/>
            <a:ext cx="10923638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Difference between images and structured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21391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More important with nearby pixels similar with time dependent signals where measures close in time are more important.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66B93-9E9D-4F2A-9E1B-2858D842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565" y="2398924"/>
            <a:ext cx="3842840" cy="2060151"/>
          </a:xfrm>
          <a:prstGeom prst="rect">
            <a:avLst/>
          </a:prstGeom>
        </p:spPr>
      </p:pic>
      <p:pic>
        <p:nvPicPr>
          <p:cNvPr id="5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575B1AFD-B08B-4833-84C6-2EFBA4B8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472934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17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Parameter selection</a:t>
            </a:r>
          </a:p>
        </p:txBody>
      </p:sp>
    </p:spTree>
    <p:extLst>
      <p:ext uri="{BB962C8B-B14F-4D97-AF65-F5344CB8AC3E}">
        <p14:creationId xmlns:p14="http://schemas.microsoft.com/office/powerpoint/2010/main" val="170247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076F7A-4B9D-4058-88F1-87B956F22B46}"/>
              </a:ext>
            </a:extLst>
          </p:cNvPr>
          <p:cNvSpPr/>
          <p:nvPr/>
        </p:nvSpPr>
        <p:spPr>
          <a:xfrm>
            <a:off x="3117139" y="3244334"/>
            <a:ext cx="595772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Stanford CS231</a:t>
            </a:r>
          </a:p>
          <a:p>
            <a:endParaRPr lang="sv-SE" dirty="0">
              <a:hlinkClick r:id="rId3"/>
            </a:endParaRPr>
          </a:p>
          <a:p>
            <a:r>
              <a:rPr lang="sv-SE" dirty="0">
                <a:hlinkClick r:id="rId3"/>
              </a:rPr>
              <a:t>https://www.youtube.com/watch?v=LxfUGhug-iQ</a:t>
            </a:r>
            <a:endParaRPr lang="sv-SE" dirty="0"/>
          </a:p>
          <a:p>
            <a:r>
              <a:rPr lang="sv-SE" dirty="0"/>
              <a:t>Fei Fei Lei - TED</a:t>
            </a:r>
          </a:p>
          <a:p>
            <a:r>
              <a:rPr lang="sv-SE" dirty="0">
                <a:hlinkClick r:id="rId4"/>
              </a:rPr>
              <a:t>https://www.youtube.com/watch?v=40riCqvRoMs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15396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89C36C-BB8B-490E-8DF4-1310D2A3FC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368" y="1032320"/>
            <a:ext cx="5001370" cy="510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4" name="Picture 4" descr="RUNSWift AIBOS.jpg">
            <a:extLst>
              <a:ext uri="{FF2B5EF4-FFF2-40B4-BE49-F238E27FC236}">
                <a16:creationId xmlns:a16="http://schemas.microsoft.com/office/drawing/2014/main" id="{0E521E7B-C9DA-4C72-AD93-965FCCDD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2" y="1690688"/>
            <a:ext cx="4762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1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6E65CC-64FC-4D47-91B3-2A0B86BD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81" y="326814"/>
            <a:ext cx="9753600" cy="6204372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221D8FF-B21B-4EE5-8B47-0F6B551C26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31845"/>
            <a:ext cx="10972800" cy="66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59AF-B806-47B9-9FF2-0EAD0FBEA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Some history might help us to understand the changes of the future</a:t>
            </a:r>
          </a:p>
        </p:txBody>
      </p:sp>
    </p:spTree>
    <p:extLst>
      <p:ext uri="{BB962C8B-B14F-4D97-AF65-F5344CB8AC3E}">
        <p14:creationId xmlns:p14="http://schemas.microsoft.com/office/powerpoint/2010/main" val="26380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16" y="-18070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Industrial revolution	</a:t>
            </a:r>
          </a:p>
        </p:txBody>
      </p:sp>
      <p:pic>
        <p:nvPicPr>
          <p:cNvPr id="3078" name="Picture 6" descr="Picture">
            <a:extLst>
              <a:ext uri="{FF2B5EF4-FFF2-40B4-BE49-F238E27FC236}">
                <a16:creationId xmlns:a16="http://schemas.microsoft.com/office/drawing/2014/main" id="{03440D2D-D0B4-4EBF-A620-1DF28ADBA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7" r="25261" b="2"/>
          <a:stretch/>
        </p:blipFill>
        <p:spPr bwMode="auto">
          <a:xfrm>
            <a:off x="20" y="2118789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">
            <a:extLst>
              <a:ext uri="{FF2B5EF4-FFF2-40B4-BE49-F238E27FC236}">
                <a16:creationId xmlns:a16="http://schemas.microsoft.com/office/drawing/2014/main" id="{19887954-E2B2-41F2-9480-AAB0A56BF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6" r="17136" b="1"/>
          <a:stretch/>
        </p:blipFill>
        <p:spPr bwMode="auto">
          <a:xfrm>
            <a:off x="3061261" y="2118789"/>
            <a:ext cx="3008534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icture">
            <a:extLst>
              <a:ext uri="{FF2B5EF4-FFF2-40B4-BE49-F238E27FC236}">
                <a16:creationId xmlns:a16="http://schemas.microsoft.com/office/drawing/2014/main" id="{B2F5D3A2-9EC1-42E5-B070-FF7B11ED3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r="27731" b="-2"/>
          <a:stretch/>
        </p:blipFill>
        <p:spPr bwMode="auto">
          <a:xfrm>
            <a:off x="6122522" y="2118789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cture">
            <a:extLst>
              <a:ext uri="{FF2B5EF4-FFF2-40B4-BE49-F238E27FC236}">
                <a16:creationId xmlns:a16="http://schemas.microsoft.com/office/drawing/2014/main" id="{F6EFA26B-B207-405F-B205-E12F7B9D2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2" r="19471" b="1"/>
          <a:stretch/>
        </p:blipFill>
        <p:spPr bwMode="auto">
          <a:xfrm>
            <a:off x="9183624" y="2118789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263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7011" y="5318075"/>
            <a:ext cx="10765410" cy="12072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sv-SE" sz="4200" dirty="0"/>
              <a:t>Electrification from an architects perspective</a:t>
            </a:r>
            <a:br>
              <a:rPr lang="en-US" altLang="sv-SE" sz="4200" dirty="0"/>
            </a:br>
            <a:r>
              <a:rPr lang="en-US" altLang="sv-SE" sz="2700" dirty="0"/>
              <a:t>The secondary effects</a:t>
            </a:r>
          </a:p>
        </p:txBody>
      </p:sp>
      <p:pic>
        <p:nvPicPr>
          <p:cNvPr id="4108" name="Picture 12" descr="https://jorntrahus.se/wp-content/uploads/2017/12/Bergsholmen-L-3D.jpg">
            <a:extLst>
              <a:ext uri="{FF2B5EF4-FFF2-40B4-BE49-F238E27FC236}">
                <a16:creationId xmlns:a16="http://schemas.microsoft.com/office/drawing/2014/main" id="{A55FA5BA-675D-46A1-A1C2-46564A61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4"/>
          <a:stretch/>
        </p:blipFill>
        <p:spPr bwMode="auto">
          <a:xfrm>
            <a:off x="321734" y="836489"/>
            <a:ext cx="5458816" cy="3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scontent-lht6-1.cdninstagram.com/vp/2672e418b80789a64427bb83cd2de6a8/5D996EA0/t51.2885-15/e35/59853896_126735545183322_6727344627222837732_n.jpg?_nc_ht=scontent-lht6-1.cdninstagram.com&amp;se=8&amp;ig_cache_key=MjA0NDkyNTg3MjQyODk0MDc1Mg%3D%3D.2">
            <a:extLst>
              <a:ext uri="{FF2B5EF4-FFF2-40B4-BE49-F238E27FC236}">
                <a16:creationId xmlns:a16="http://schemas.microsoft.com/office/drawing/2014/main" id="{A4115898-2B37-4467-8302-F99C35B61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r="379" b="2"/>
          <a:stretch/>
        </p:blipFill>
        <p:spPr bwMode="auto">
          <a:xfrm>
            <a:off x="6411450" y="836191"/>
            <a:ext cx="5458813" cy="38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94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sv-SE" sz="6000" dirty="0"/>
              <a:t>Skyscraper of the future</a:t>
            </a:r>
            <a:endParaRPr lang="en-US" altLang="sv-SE" sz="3600" dirty="0"/>
          </a:p>
        </p:txBody>
      </p:sp>
      <p:pic>
        <p:nvPicPr>
          <p:cNvPr id="5122" name="Picture 2" descr="https://upload.wikimedia.org/wikipedia/commons/thumb/f/fe/Detroit_Photographic_Company_%280645%29.jpg/800px-Detroit_Photographic_Company_%280645%29.jpg">
            <a:extLst>
              <a:ext uri="{FF2B5EF4-FFF2-40B4-BE49-F238E27FC236}">
                <a16:creationId xmlns:a16="http://schemas.microsoft.com/office/drawing/2014/main" id="{476872ED-F32D-44CC-8755-A87EB3DE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2" r="1" b="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94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intelligence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94B39FA-EE4C-4114-B495-71207AAC3ED8}"/>
              </a:ext>
            </a:extLst>
          </p:cNvPr>
          <p:cNvSpPr txBox="1">
            <a:spLocks/>
          </p:cNvSpPr>
          <p:nvPr/>
        </p:nvSpPr>
        <p:spPr>
          <a:xfrm>
            <a:off x="407988" y="3428999"/>
            <a:ext cx="5471988" cy="16983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Computers vs Humans</a:t>
            </a:r>
          </a:p>
        </p:txBody>
      </p:sp>
    </p:spTree>
    <p:extLst>
      <p:ext uri="{BB962C8B-B14F-4D97-AF65-F5344CB8AC3E}">
        <p14:creationId xmlns:p14="http://schemas.microsoft.com/office/powerpoint/2010/main" val="173362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4339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Computers can take pictures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But computers doesn’t understand or see images just displays them.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The eye and brain where developed over 600milj years.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How can we make the computer understand what's in an image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3E3B-FE2B-4A43-AA5B-2AD0FF7B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78" y="578905"/>
            <a:ext cx="3065686" cy="3240038"/>
          </a:xfrm>
          <a:prstGeom prst="rect">
            <a:avLst/>
          </a:prstGeom>
        </p:spPr>
      </p:pic>
      <p:pic>
        <p:nvPicPr>
          <p:cNvPr id="3074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21FF4533-A452-4365-A738-4F8AB6D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41" y="4067889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8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>
                <a:solidFill>
                  <a:srgbClr val="FFFFFF"/>
                </a:solidFill>
              </a:rPr>
              <a:t>learn</a:t>
            </a:r>
            <a:endParaRPr lang="en-US" altLang="sv-SE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0" descr="https://upload.wikimedia.org/wikipedia/commons/thumb/1/1c/Convertible_Mercedes_Car_Driving_On_A_Highway.jpg/300px-Convertible_Mercedes_Car_Driving_On_A_Highway.jpg">
            <a:extLst>
              <a:ext uri="{FF2B5EF4-FFF2-40B4-BE49-F238E27FC236}">
                <a16:creationId xmlns:a16="http://schemas.microsoft.com/office/drawing/2014/main" id="{37F03B5A-DCDF-48A1-956F-491B94AA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581"/>
          <a:stretch/>
        </p:blipFill>
        <p:spPr bwMode="auto">
          <a:xfrm>
            <a:off x="317635" y="321733"/>
            <a:ext cx="415168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upload.wikimedia.org/wikipedia/commons/thumb/6/6e/Child-Messy-8207.jpg/220px-Child-Messy-8207.jpg">
            <a:extLst>
              <a:ext uri="{FF2B5EF4-FFF2-40B4-BE49-F238E27FC236}">
                <a16:creationId xmlns:a16="http://schemas.microsoft.com/office/drawing/2014/main" id="{070B6A5F-E7D4-4FBE-8664-A6807DDA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-1" b="36266"/>
          <a:stretch/>
        </p:blipFill>
        <p:spPr bwMode="auto">
          <a:xfrm>
            <a:off x="4638955" y="3548430"/>
            <a:ext cx="3539976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e/e6/BFRB.Ribbbon.jpg/320px-BFRB.Ribbbon.jpg">
            <a:extLst>
              <a:ext uri="{FF2B5EF4-FFF2-40B4-BE49-F238E27FC236}">
                <a16:creationId xmlns:a16="http://schemas.microsoft.com/office/drawing/2014/main" id="{DF0F7954-EA77-4E2C-9B1B-B6EF457B4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4055"/>
          <a:stretch/>
        </p:blipFill>
        <p:spPr bwMode="auto">
          <a:xfrm>
            <a:off x="9015325" y="3356992"/>
            <a:ext cx="2194560" cy="3278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6" descr="https://upload.wikimedia.org/wikipedia/commons/thumb/7/75/Br%C3%A4nnbollsyran_2013_-_Lagen_tr%C3%A4nar.JPG/250px-Br%C3%A4nnbollsyran_2013_-_Lagen_tr%C3%A4nar.JPG">
            <a:extLst>
              <a:ext uri="{FF2B5EF4-FFF2-40B4-BE49-F238E27FC236}">
                <a16:creationId xmlns:a16="http://schemas.microsoft.com/office/drawing/2014/main" id="{D327D18E-82E4-419C-9C23-418FB761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7946" b="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BDD40FB-F313-40FB-A0D9-BF63206A91F5}"/>
              </a:ext>
            </a:extLst>
          </p:cNvPr>
          <p:cNvSpPr txBox="1">
            <a:spLocks noChangeArrowheads="1"/>
          </p:cNvSpPr>
          <p:nvPr/>
        </p:nvSpPr>
        <p:spPr>
          <a:xfrm>
            <a:off x="5021821" y="725930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800" dirty="0"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dirty="0">
                <a:latin typeface="+mj-lt"/>
                <a:ea typeface="+mj-ea"/>
                <a:cs typeface="+mj-cs"/>
              </a:rPr>
            </a:br>
            <a:r>
              <a:rPr lang="en-US" altLang="sv-SE" sz="2400" dirty="0"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/>
              <a:t>learn</a:t>
            </a:r>
            <a:endParaRPr lang="en-US" altLang="sv-SE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2431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 descr="https://upload.wikimedia.org/wikipedia/commons/7/77/Martian_face_viking_cropped.jpg">
            <a:extLst>
              <a:ext uri="{FF2B5EF4-FFF2-40B4-BE49-F238E27FC236}">
                <a16:creationId xmlns:a16="http://schemas.microsoft.com/office/drawing/2014/main" id="{3008C10F-FA19-4C58-BDA0-C81499CD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188" y="346167"/>
            <a:ext cx="181593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upload.wikimedia.org/wikipedia/commons/thumb/1/18/ECG_pacemaker_syndrome.svg/1024px-ECG_pacemaker_syndrome.svg.png">
            <a:extLst>
              <a:ext uri="{FF2B5EF4-FFF2-40B4-BE49-F238E27FC236}">
                <a16:creationId xmlns:a16="http://schemas.microsoft.com/office/drawing/2014/main" id="{4728A466-25FA-4F70-8E5E-28DB7F71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r="14294" b="-3"/>
          <a:stretch/>
        </p:blipFill>
        <p:spPr bwMode="auto">
          <a:xfrm>
            <a:off x="5121910" y="858144"/>
            <a:ext cx="1835245" cy="154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04245-9457-4B24-85C9-4B187B19C4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57" t="-130174" r="-6579" b="-101534"/>
          <a:stretch/>
        </p:blipFill>
        <p:spPr>
          <a:xfrm>
            <a:off x="7968208" y="131162"/>
            <a:ext cx="3368292" cy="30019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66" name="Picture 2" descr="https://upload.wikimedia.org/wikipedia/commons/thumb/3/3b/SteacieLibrary.jpg/1024px-SteacieLibrary.jpg">
            <a:extLst>
              <a:ext uri="{FF2B5EF4-FFF2-40B4-BE49-F238E27FC236}">
                <a16:creationId xmlns:a16="http://schemas.microsoft.com/office/drawing/2014/main" id="{E8CB5455-9674-4D2E-AB40-4E6D65220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r="4018" b="3"/>
          <a:stretch/>
        </p:blipFill>
        <p:spPr bwMode="auto">
          <a:xfrm>
            <a:off x="1091405" y="2639045"/>
            <a:ext cx="1881502" cy="15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s://upload.wikimedia.org/wikipedia/commons/thumb/5/57/Treble_a.svg/250px-Treble_a.svg.png">
            <a:extLst>
              <a:ext uri="{FF2B5EF4-FFF2-40B4-BE49-F238E27FC236}">
                <a16:creationId xmlns:a16="http://schemas.microsoft.com/office/drawing/2014/main" id="{ACD5EF61-B4AD-45C9-BD04-DA1C07FD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944" y="4940061"/>
            <a:ext cx="2569259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8208" y="2916520"/>
            <a:ext cx="4007482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latin typeface="+mj-lt"/>
                <a:ea typeface="+mj-ea"/>
                <a:cs typeface="+mj-cs"/>
              </a:rPr>
              <a:t>Intelligence</a:t>
            </a:r>
            <a:r>
              <a:rPr lang="en-US" altLang="sv-SE" kern="1200" dirty="0">
                <a:latin typeface="+mj-lt"/>
                <a:ea typeface="+mj-ea"/>
                <a:cs typeface="+mj-cs"/>
              </a:rPr>
              <a:t> </a:t>
            </a:r>
            <a:br>
              <a:rPr lang="en-US" altLang="sv-SE" kern="1200" dirty="0"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latin typeface="+mj-lt"/>
                <a:ea typeface="+mj-ea"/>
                <a:cs typeface="+mj-cs"/>
              </a:rPr>
              <a:t>Processing information</a:t>
            </a:r>
          </a:p>
        </p:txBody>
      </p:sp>
      <p:pic>
        <p:nvPicPr>
          <p:cNvPr id="11270" name="Picture 6" descr="File:Mayors of Chatham Borough, New Jersey from 1897 to 1975.png">
            <a:extLst>
              <a:ext uri="{FF2B5EF4-FFF2-40B4-BE49-F238E27FC236}">
                <a16:creationId xmlns:a16="http://schemas.microsoft.com/office/drawing/2014/main" id="{0807DF6C-8B69-4CE2-A7BA-D1DC5B6CF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4" r="2" b="12746"/>
          <a:stretch/>
        </p:blipFill>
        <p:spPr bwMode="auto">
          <a:xfrm>
            <a:off x="4449829" y="3417570"/>
            <a:ext cx="3179408" cy="23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21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AE2E1AE6-D787-44CA-8FFC-B7B5F6D9A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0501"/>
            <a:ext cx="8229600" cy="1312863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000"/>
              <a:t>For what kinds of task is pattern recognition important?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702AC6D-0AB7-4836-8C8A-D36045BC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 vision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Electronic “noses”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ECG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Biometrics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Face recognition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Fingerprint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Handwriting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OCR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2093998-AD2F-4773-8DF0-966623F70303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>
          <a:xfrm>
            <a:off x="6172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Speech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Security systems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Forensics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Fault detection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Seismic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Friend/foe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Signal processing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Neural nets</a:t>
            </a:r>
          </a:p>
          <a:p>
            <a:r>
              <a:rPr lang="en-US" sz="1600" dirty="0"/>
              <a:t>Model of the brain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673196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Background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Why we don’t simply simulate humain’s brain ?</a:t>
            </a:r>
          </a:p>
          <a:p>
            <a:pPr lvl="1"/>
            <a:r>
              <a:rPr lang="sv-SE" altLang="sv-SE" dirty="0"/>
              <a:t>Car crash simulations</a:t>
            </a:r>
          </a:p>
          <a:p>
            <a:pPr lvl="1"/>
            <a:r>
              <a:rPr lang="sv-SE" altLang="sv-SE" dirty="0"/>
              <a:t>Aerodynamics of windmills</a:t>
            </a:r>
          </a:p>
          <a:p>
            <a:pPr lvl="1"/>
            <a:r>
              <a:rPr lang="sv-SE" altLang="sv-SE" dirty="0"/>
              <a:t>No governing equations</a:t>
            </a:r>
          </a:p>
          <a:p>
            <a:pPr lvl="1"/>
            <a:r>
              <a:rPr lang="sv-SE" altLang="sv-SE" dirty="0"/>
              <a:t>Does not really know how it works, but got a model.</a:t>
            </a:r>
          </a:p>
        </p:txBody>
      </p:sp>
    </p:spTree>
    <p:extLst>
      <p:ext uri="{BB962C8B-B14F-4D97-AF65-F5344CB8AC3E}">
        <p14:creationId xmlns:p14="http://schemas.microsoft.com/office/powerpoint/2010/main" val="1148297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ramidal hippocampal neuron 40x.jpg">
            <a:extLst>
              <a:ext uri="{FF2B5EF4-FFF2-40B4-BE49-F238E27FC236}">
                <a16:creationId xmlns:a16="http://schemas.microsoft.com/office/drawing/2014/main" id="{6317F3CD-379D-4273-ADB3-C3F4513C8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9" r="-3" b="955"/>
          <a:stretch/>
        </p:blipFill>
        <p:spPr bwMode="auto">
          <a:xfrm>
            <a:off x="321730" y="321732"/>
            <a:ext cx="5728548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b/bd/Neuron.jpg">
            <a:extLst>
              <a:ext uri="{FF2B5EF4-FFF2-40B4-BE49-F238E27FC236}">
                <a16:creationId xmlns:a16="http://schemas.microsoft.com/office/drawing/2014/main" id="{473A2A65-3A3A-4BCD-8E12-51D5F9632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-3" b="4507"/>
          <a:stretch/>
        </p:blipFill>
        <p:spPr bwMode="auto">
          <a:xfrm>
            <a:off x="321730" y="3489158"/>
            <a:ext cx="5728548" cy="3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All-or-none law en.svg">
            <a:extLst>
              <a:ext uri="{FF2B5EF4-FFF2-40B4-BE49-F238E27FC236}">
                <a16:creationId xmlns:a16="http://schemas.microsoft.com/office/drawing/2014/main" id="{5191D418-17BE-47E7-BF11-FAD983866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" r="10092" b="2"/>
          <a:stretch/>
        </p:blipFill>
        <p:spPr bwMode="auto">
          <a:xfrm>
            <a:off x="6141723" y="321732"/>
            <a:ext cx="572854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673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9563" y="30095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Perceptron</a:t>
            </a:r>
          </a:p>
        </p:txBody>
      </p:sp>
      <p:sp>
        <p:nvSpPr>
          <p:cNvPr id="48131" name="Oval 2">
            <a:extLst>
              <a:ext uri="{FF2B5EF4-FFF2-40B4-BE49-F238E27FC236}">
                <a16:creationId xmlns:a16="http://schemas.microsoft.com/office/drawing/2014/main" id="{65CBEA25-4ECC-495E-9521-ABABF0C88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3252788"/>
            <a:ext cx="1524000" cy="1447800"/>
          </a:xfrm>
          <a:prstGeom prst="ellips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sv-SE" altLang="sv-SE" sz="1800">
              <a:solidFill>
                <a:schemeClr val="bg1"/>
              </a:solidFill>
            </a:endParaRPr>
          </a:p>
        </p:txBody>
      </p:sp>
      <p:sp>
        <p:nvSpPr>
          <p:cNvPr id="48132" name="Line 3">
            <a:extLst>
              <a:ext uri="{FF2B5EF4-FFF2-40B4-BE49-F238E27FC236}">
                <a16:creationId xmlns:a16="http://schemas.microsoft.com/office/drawing/2014/main" id="{DAF9A5F3-40D8-4BA3-ACC3-87BF5E5C3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8413" y="3252788"/>
            <a:ext cx="1066800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3" name="Line 4">
            <a:extLst>
              <a:ext uri="{FF2B5EF4-FFF2-40B4-BE49-F238E27FC236}">
                <a16:creationId xmlns:a16="http://schemas.microsoft.com/office/drawing/2014/main" id="{0B4D6137-138C-4600-BDBE-116CBB575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2213" y="3938589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61759923-6077-4116-9855-A7680FD0E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4613" y="4470401"/>
            <a:ext cx="1219200" cy="6127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5" name="Line 6">
            <a:extLst>
              <a:ext uri="{FF2B5EF4-FFF2-40B4-BE49-F238E27FC236}">
                <a16:creationId xmlns:a16="http://schemas.microsoft.com/office/drawing/2014/main" id="{6963FB36-9625-48F0-A3A2-B92CF77D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614" y="4167188"/>
            <a:ext cx="1587" cy="533400"/>
          </a:xfrm>
          <a:prstGeom prst="line">
            <a:avLst/>
          </a:prstGeom>
          <a:noFill/>
          <a:ln w="9360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6" name="Text Box 7">
            <a:extLst>
              <a:ext uri="{FF2B5EF4-FFF2-40B4-BE49-F238E27FC236}">
                <a16:creationId xmlns:a16="http://schemas.microsoft.com/office/drawing/2014/main" id="{72DB5F15-86B1-4418-B599-4481199D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6" y="3903664"/>
            <a:ext cx="942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>
                <a:latin typeface="Times New Roman" panose="02020603050405020304" pitchFamily="18" charset="0"/>
              </a:rPr>
              <a:t>Inputs</a:t>
            </a:r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AA8A51D3-3424-4E64-9290-9CF882F88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7214" y="3252788"/>
            <a:ext cx="1587" cy="1447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9" name="Text Box 10">
            <a:extLst>
              <a:ext uri="{FF2B5EF4-FFF2-40B4-BE49-F238E27FC236}">
                <a16:creationId xmlns:a16="http://schemas.microsoft.com/office/drawing/2014/main" id="{3E0A0611-554E-484A-8CAB-85A673003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1" y="3709989"/>
            <a:ext cx="333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GB" altLang="sv-SE" sz="2400">
                <a:latin typeface="Symbol" panose="05050102010706020507" pitchFamily="18" charset="2"/>
              </a:rPr>
              <a:t></a:t>
            </a:r>
          </a:p>
        </p:txBody>
      </p:sp>
      <p:sp>
        <p:nvSpPr>
          <p:cNvPr id="48140" name="Text Box 11">
            <a:extLst>
              <a:ext uri="{FF2B5EF4-FFF2-40B4-BE49-F238E27FC236}">
                <a16:creationId xmlns:a16="http://schemas.microsoft.com/office/drawing/2014/main" id="{D1862F57-6C0F-4D53-9838-7FA36CD89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2989263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8141" name="Text Box 12">
            <a:extLst>
              <a:ext uri="{FF2B5EF4-FFF2-40B4-BE49-F238E27FC236}">
                <a16:creationId xmlns:a16="http://schemas.microsoft.com/office/drawing/2014/main" id="{0B12C269-AB9E-4642-95D3-85A1FAA38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3481388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8142" name="Text Box 13">
            <a:extLst>
              <a:ext uri="{FF2B5EF4-FFF2-40B4-BE49-F238E27FC236}">
                <a16:creationId xmlns:a16="http://schemas.microsoft.com/office/drawing/2014/main" id="{C2344C7A-38D4-4515-947C-807E76D37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3" y="4700588"/>
            <a:ext cx="44465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48143" name="Line 14">
            <a:extLst>
              <a:ext uri="{FF2B5EF4-FFF2-40B4-BE49-F238E27FC236}">
                <a16:creationId xmlns:a16="http://schemas.microsoft.com/office/drawing/2014/main" id="{7A3A9F2D-317E-431D-9586-2FFF01AEF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9213" y="3938589"/>
            <a:ext cx="10668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4" name="Text Box 15">
            <a:extLst>
              <a:ext uri="{FF2B5EF4-FFF2-40B4-BE49-F238E27FC236}">
                <a16:creationId xmlns:a16="http://schemas.microsoft.com/office/drawing/2014/main" id="{E258C87C-A803-47B7-AF56-451A5C4F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6" y="3675064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dirty="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48145" name="Text Box 16">
            <a:extLst>
              <a:ext uri="{FF2B5EF4-FFF2-40B4-BE49-F238E27FC236}">
                <a16:creationId xmlns:a16="http://schemas.microsoft.com/office/drawing/2014/main" id="{A537E5EE-E14B-4D9F-B282-75D34B705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5270500"/>
            <a:ext cx="1534692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weighted</a:t>
            </a:r>
          </a:p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connections</a:t>
            </a:r>
          </a:p>
        </p:txBody>
      </p:sp>
      <p:sp>
        <p:nvSpPr>
          <p:cNvPr id="48146" name="Line 17">
            <a:extLst>
              <a:ext uri="{FF2B5EF4-FFF2-40B4-BE49-F238E27FC236}">
                <a16:creationId xmlns:a16="http://schemas.microsoft.com/office/drawing/2014/main" id="{3ADD8F05-5B86-4AAB-81D8-42FFA8A939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6626" y="2719388"/>
            <a:ext cx="1146175" cy="106680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9" name="Text Box 20">
            <a:extLst>
              <a:ext uri="{FF2B5EF4-FFF2-40B4-BE49-F238E27FC236}">
                <a16:creationId xmlns:a16="http://schemas.microsoft.com/office/drawing/2014/main" id="{7C799467-2176-4436-969A-E21517AD4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51" y="2205038"/>
            <a:ext cx="199796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transfer function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96942FFF-C7E1-4FD4-8162-1120625F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706" y="2889038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F8329339-2C3A-4F21-8CDA-A4373EFDF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3670005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E218FEC7-6752-4559-8FCD-620A12CDE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1952" y="4806654"/>
            <a:ext cx="37572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 err="1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 err="1">
                <a:latin typeface="Times New Roman" panose="02020603050405020304" pitchFamily="18" charset="0"/>
              </a:rPr>
              <a:t>j</a:t>
            </a:r>
            <a:endParaRPr lang="en-GB" altLang="sv-SE" sz="2400" i="1" baseline="-250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/>
              <p:nvPr/>
            </p:nvSpPr>
            <p:spPr>
              <a:xfrm>
                <a:off x="8539163" y="2616584"/>
                <a:ext cx="3855221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dirty="0"/>
                  <a:t>y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≥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nary>
                          </m:e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nary>
                              <m:naryPr>
                                <m:chr m:val="∑"/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163" y="2616584"/>
                <a:ext cx="3855221" cy="719428"/>
              </a:xfrm>
              <a:prstGeom prst="rect">
                <a:avLst/>
              </a:prstGeom>
              <a:blipFill>
                <a:blip r:embed="rId3"/>
                <a:stretch>
                  <a:fillRect l="-379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560CC1A-ADF5-4814-A4FF-7B64D7E44EC7}"/>
              </a:ext>
            </a:extLst>
          </p:cNvPr>
          <p:cNvCxnSpPr>
            <a:cxnSpLocks/>
          </p:cNvCxnSpPr>
          <p:nvPr/>
        </p:nvCxnSpPr>
        <p:spPr>
          <a:xfrm flipV="1">
            <a:off x="8214102" y="5083176"/>
            <a:ext cx="2681206" cy="102050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/>
              <p:nvPr/>
            </p:nvSpPr>
            <p:spPr>
              <a:xfrm>
                <a:off x="5102738" y="3547071"/>
                <a:ext cx="471539" cy="967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38" y="3547071"/>
                <a:ext cx="471539" cy="9679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Neural Network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7D7CA-2B8B-45B1-A924-92005181165D}"/>
              </a:ext>
            </a:extLst>
          </p:cNvPr>
          <p:cNvSpPr/>
          <p:nvPr/>
        </p:nvSpPr>
        <p:spPr>
          <a:xfrm>
            <a:off x="605721" y="2165668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C6C83C-1F20-4E43-A150-52E3DBAADD90}"/>
              </a:ext>
            </a:extLst>
          </p:cNvPr>
          <p:cNvSpPr/>
          <p:nvPr/>
        </p:nvSpPr>
        <p:spPr>
          <a:xfrm>
            <a:off x="628968" y="3528226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0B526E-409A-4C00-85C0-F79BEF55F87A}"/>
              </a:ext>
            </a:extLst>
          </p:cNvPr>
          <p:cNvSpPr/>
          <p:nvPr/>
        </p:nvSpPr>
        <p:spPr>
          <a:xfrm>
            <a:off x="605721" y="4890785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970472-B3E5-484E-84FA-B7345D8957D6}"/>
              </a:ext>
            </a:extLst>
          </p:cNvPr>
          <p:cNvSpPr/>
          <p:nvPr/>
        </p:nvSpPr>
        <p:spPr>
          <a:xfrm>
            <a:off x="4507423" y="166612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18304E-37AA-4EE2-A04A-F198A7C8FC36}"/>
              </a:ext>
            </a:extLst>
          </p:cNvPr>
          <p:cNvSpPr/>
          <p:nvPr/>
        </p:nvSpPr>
        <p:spPr>
          <a:xfrm>
            <a:off x="4507423" y="266493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03339C-C3B5-4E26-9B84-5CB6D7EB4783}"/>
              </a:ext>
            </a:extLst>
          </p:cNvPr>
          <p:cNvSpPr/>
          <p:nvPr/>
        </p:nvSpPr>
        <p:spPr>
          <a:xfrm>
            <a:off x="4507423" y="365858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AB4217-395F-4E03-A3E9-35CB92DFCFA4}"/>
              </a:ext>
            </a:extLst>
          </p:cNvPr>
          <p:cNvSpPr/>
          <p:nvPr/>
        </p:nvSpPr>
        <p:spPr>
          <a:xfrm>
            <a:off x="4507423" y="465739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5A8FE9-8D69-4E25-86DC-3D730D5E90CB}"/>
              </a:ext>
            </a:extLst>
          </p:cNvPr>
          <p:cNvSpPr/>
          <p:nvPr/>
        </p:nvSpPr>
        <p:spPr>
          <a:xfrm>
            <a:off x="4507423" y="5651032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D61348-41C4-44A9-8466-018F7E42506E}"/>
              </a:ext>
            </a:extLst>
          </p:cNvPr>
          <p:cNvSpPr/>
          <p:nvPr/>
        </p:nvSpPr>
        <p:spPr>
          <a:xfrm>
            <a:off x="8202389" y="2861882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69B9B5-16EE-418C-8FC7-2B251A7D30FA}"/>
              </a:ext>
            </a:extLst>
          </p:cNvPr>
          <p:cNvSpPr/>
          <p:nvPr/>
        </p:nvSpPr>
        <p:spPr>
          <a:xfrm>
            <a:off x="8179142" y="4224441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96A33-5D55-4B3D-BC58-413B165D3327}"/>
              </a:ext>
            </a:extLst>
          </p:cNvPr>
          <p:cNvCxnSpPr>
            <a:cxnSpLocks/>
            <a:stCxn id="2" idx="6"/>
            <a:endCxn id="29" idx="2"/>
          </p:cNvCxnSpPr>
          <p:nvPr/>
        </p:nvCxnSpPr>
        <p:spPr>
          <a:xfrm flipV="1">
            <a:off x="1365138" y="2030338"/>
            <a:ext cx="3142285" cy="4995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567506-7C68-4F17-B3EA-DF8400A2C5AD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1365138" y="2529878"/>
            <a:ext cx="3142285" cy="4992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8E69CC-1F43-4771-81D3-5F512BE0D337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1365138" y="2529878"/>
            <a:ext cx="3142285" cy="14929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341A5D-AEE6-42BF-A593-DD07730C892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1365138" y="2529878"/>
            <a:ext cx="3142285" cy="2491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9E84B-A764-474E-BEC8-2629C691A3F9}"/>
              </a:ext>
            </a:extLst>
          </p:cNvPr>
          <p:cNvCxnSpPr>
            <a:cxnSpLocks/>
            <a:stCxn id="2" idx="6"/>
            <a:endCxn id="33" idx="2"/>
          </p:cNvCxnSpPr>
          <p:nvPr/>
        </p:nvCxnSpPr>
        <p:spPr>
          <a:xfrm>
            <a:off x="1365138" y="2529878"/>
            <a:ext cx="3142285" cy="3485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BA14E4-DBDC-4243-9A32-C3A126A93AF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1388385" y="3029148"/>
            <a:ext cx="3119038" cy="863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F37C18-3CE4-4B51-9574-FD1453C06EEB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388385" y="3892436"/>
            <a:ext cx="3119038" cy="1303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148698-BD7B-4E2F-B7CB-07491AF0F94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1388385" y="3892436"/>
            <a:ext cx="3119038" cy="11291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E0C1DA-BF39-4464-8CF9-9FA4F2D6C656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>
            <a:off x="1388385" y="3892436"/>
            <a:ext cx="3119038" cy="21228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61D9C-1C6A-4EBD-813A-3E1D1BC6226F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 flipV="1">
            <a:off x="1388385" y="2030338"/>
            <a:ext cx="3119038" cy="18620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59ADA-D907-47D0-BA86-A23579134357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1365138" y="2030338"/>
            <a:ext cx="3142285" cy="32246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D1712-14ED-45EF-87E7-DFD6842F82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365138" y="3029148"/>
            <a:ext cx="3142285" cy="22258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19461-F782-49DB-B115-C6DE0105D249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1365138" y="4022790"/>
            <a:ext cx="3142285" cy="12322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7EC24D6-DAF6-452E-8D10-7BB0258472DA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65138" y="5021600"/>
            <a:ext cx="3142285" cy="2333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38DD7-0181-48A0-88C8-E4A3DC9D5D7B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1365138" y="5254995"/>
            <a:ext cx="3142285" cy="7602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EF7900-5330-4421-AF51-153CFA24842E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5266840" y="3226092"/>
            <a:ext cx="2935549" cy="1795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4E56F4-BD1D-4A44-8DCF-61804FB9334C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>
            <a:off x="5266840" y="2030338"/>
            <a:ext cx="2935549" cy="11957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207890-D9AE-4F50-83F1-CA8CFA712FEA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5266840" y="3029148"/>
            <a:ext cx="2935549" cy="19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93AD15-2509-41A7-BBC2-EC029605E34F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5266840" y="3226092"/>
            <a:ext cx="2935549" cy="796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03160F-2E41-4302-B595-52A3AEF1FB68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5266840" y="3226092"/>
            <a:ext cx="2935549" cy="27891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E1C3CB4-44DB-481D-B4FB-DAFBAE2040C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5266840" y="4588651"/>
            <a:ext cx="2912302" cy="4329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99D0976-F679-431D-BAA3-06F4B2C4E84A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>
            <a:off x="5266840" y="2030338"/>
            <a:ext cx="2912302" cy="25583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EE8BCD-1093-4D4D-AC65-585B4313C296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266840" y="3029148"/>
            <a:ext cx="2912302" cy="1559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93E54A-0B2B-46B1-905E-B44F72BAF245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5266840" y="4022790"/>
            <a:ext cx="2912302" cy="5658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686117C-A257-4BEF-A780-B4ABE1D1FEFC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5266840" y="4588651"/>
            <a:ext cx="2912302" cy="14265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65C319F-BC0C-4195-9E23-7A5CF1C44CE3}"/>
              </a:ext>
            </a:extLst>
          </p:cNvPr>
          <p:cNvSpPr txBox="1"/>
          <p:nvPr/>
        </p:nvSpPr>
        <p:spPr>
          <a:xfrm>
            <a:off x="447461" y="141763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Input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C7BB2-DB74-440A-8692-099ED878F2B8}"/>
              </a:ext>
            </a:extLst>
          </p:cNvPr>
          <p:cNvSpPr txBox="1"/>
          <p:nvPr/>
        </p:nvSpPr>
        <p:spPr>
          <a:xfrm>
            <a:off x="4349163" y="630399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Hidden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A6DF68-DCC1-445A-8ECB-204232DC547C}"/>
              </a:ext>
            </a:extLst>
          </p:cNvPr>
          <p:cNvSpPr txBox="1"/>
          <p:nvPr/>
        </p:nvSpPr>
        <p:spPr>
          <a:xfrm>
            <a:off x="7985490" y="5157294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/>
              <p:nvPr/>
            </p:nvSpPr>
            <p:spPr>
              <a:xfrm>
                <a:off x="9475499" y="1080702"/>
                <a:ext cx="1896481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499" y="1080702"/>
                <a:ext cx="1896481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/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2AF5DE7-5864-47A9-955B-23B248006E4B}"/>
              </a:ext>
            </a:extLst>
          </p:cNvPr>
          <p:cNvGrpSpPr/>
          <p:nvPr/>
        </p:nvGrpSpPr>
        <p:grpSpPr>
          <a:xfrm>
            <a:off x="6882290" y="726145"/>
            <a:ext cx="2206399" cy="1183452"/>
            <a:chOff x="9195169" y="3565127"/>
            <a:chExt cx="2206399" cy="1183452"/>
          </a:xfrm>
        </p:grpSpPr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8BD43217-07FC-46F7-8FFF-1AED599E6248}"/>
                </a:ext>
              </a:extLst>
            </p:cNvPr>
            <p:cNvSpPr/>
            <p:nvPr/>
          </p:nvSpPr>
          <p:spPr>
            <a:xfrm rot="17485821">
              <a:off x="10261164" y="3834179"/>
              <a:ext cx="914400" cy="914400"/>
            </a:xfrm>
            <a:prstGeom prst="arc">
              <a:avLst>
                <a:gd name="adj1" fmla="val 16200000"/>
                <a:gd name="adj2" fmla="val 204042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645BC928-0B56-48B6-A03A-1442639A263E}"/>
                </a:ext>
              </a:extLst>
            </p:cNvPr>
            <p:cNvSpPr/>
            <p:nvPr/>
          </p:nvSpPr>
          <p:spPr>
            <a:xfrm rot="6147268">
              <a:off x="9390157" y="3565127"/>
              <a:ext cx="914400" cy="914400"/>
            </a:xfrm>
            <a:prstGeom prst="arc">
              <a:avLst>
                <a:gd name="adj1" fmla="val 16200000"/>
                <a:gd name="adj2" fmla="val 208590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8F6D2BB-33FD-4E33-9DCA-215CF6A0B482}"/>
                </a:ext>
              </a:extLst>
            </p:cNvPr>
            <p:cNvCxnSpPr>
              <a:cxnSpLocks/>
            </p:cNvCxnSpPr>
            <p:nvPr/>
          </p:nvCxnSpPr>
          <p:spPr>
            <a:xfrm>
              <a:off x="9195169" y="4479550"/>
              <a:ext cx="6541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EACB8A8-26FA-42C8-9F6C-C219CA41901D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531" y="3832825"/>
              <a:ext cx="674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996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0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0" y="1772815"/>
            <a:ext cx="8388425" cy="4818107"/>
          </a:xfrm>
        </p:spPr>
        <p:txBody>
          <a:bodyPr>
            <a:normAutofit/>
          </a:bodyPr>
          <a:lstStyle/>
          <a:p>
            <a:r>
              <a:rPr lang="en-GB" sz="2200" dirty="0"/>
              <a:t>Split data into train and test</a:t>
            </a:r>
          </a:p>
          <a:p>
            <a:r>
              <a:rPr lang="en-GB" sz="2200" dirty="0"/>
              <a:t>Define a function to measure how good/bad our function is</a:t>
            </a:r>
          </a:p>
          <a:p>
            <a:endParaRPr lang="en-GB" sz="2200" dirty="0"/>
          </a:p>
          <a:p>
            <a:pPr marL="0" indent="0">
              <a:buNone/>
            </a:pPr>
            <a:br>
              <a:rPr lang="en-GB" sz="2200" dirty="0"/>
            </a:br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Find weights and biases that minimises the cost for 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5E986E-57E5-41D4-A894-085F1D29AF9F}"/>
                  </a:ext>
                </a:extLst>
              </p:cNvPr>
              <p:cNvSpPr/>
              <p:nvPr/>
            </p:nvSpPr>
            <p:spPr>
              <a:xfrm>
                <a:off x="3812918" y="3462950"/>
                <a:ext cx="29801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p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 0, 1, 0, 0 </m:t>
                        </m:r>
                      </m:e>
                    </m:d>
                  </m:oMath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)=[0.1, 0.7, 0.05, 0.15]</m:t>
                      </m:r>
                    </m:oMath>
                  </m:oMathPara>
                </a14:m>
                <a:endParaRPr lang="sv-SE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5E986E-57E5-41D4-A894-085F1D29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18" y="3462950"/>
                <a:ext cx="2980175" cy="923330"/>
              </a:xfrm>
              <a:prstGeom prst="rect">
                <a:avLst/>
              </a:prstGeom>
              <a:blipFill>
                <a:blip r:embed="rId4"/>
                <a:stretch>
                  <a:fillRect l="-1636" t="-328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>
            <a:extLst>
              <a:ext uri="{FF2B5EF4-FFF2-40B4-BE49-F238E27FC236}">
                <a16:creationId xmlns:a16="http://schemas.microsoft.com/office/drawing/2014/main" id="{B1D81E5F-1A86-4FC7-A854-EDE6E5A26C7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82296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Training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4186701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5440" y="1658893"/>
            <a:ext cx="8388425" cy="4818107"/>
          </a:xfrm>
        </p:spPr>
        <p:txBody>
          <a:bodyPr>
            <a:normAutofit/>
          </a:bodyPr>
          <a:lstStyle/>
          <a:p>
            <a:r>
              <a:rPr lang="en-GB" sz="2200" dirty="0"/>
              <a:t>Binary activation function not suitable for </a:t>
            </a:r>
            <a:r>
              <a:rPr lang="en-GB" sz="2200" dirty="0" err="1"/>
              <a:t>numerics</a:t>
            </a:r>
            <a:endParaRPr lang="en-GB" sz="2200" dirty="0"/>
          </a:p>
          <a:p>
            <a:endParaRPr lang="en-GB" sz="2200" dirty="0"/>
          </a:p>
          <a:p>
            <a:r>
              <a:rPr lang="en-GB" sz="2200" dirty="0" err="1"/>
              <a:t>Sigmoidfunction</a:t>
            </a:r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Tanh</a:t>
            </a:r>
          </a:p>
          <a:p>
            <a:endParaRPr lang="en-GB" sz="2200" dirty="0"/>
          </a:p>
          <a:p>
            <a:r>
              <a:rPr lang="en-GB" sz="2200" dirty="0" err="1"/>
              <a:t>ReLU</a:t>
            </a:r>
            <a:r>
              <a:rPr lang="en-GB" sz="2200" dirty="0"/>
              <a:t> </a:t>
            </a:r>
          </a:p>
          <a:p>
            <a:endParaRPr lang="en-GB" sz="2200" dirty="0"/>
          </a:p>
          <a:p>
            <a:r>
              <a:rPr lang="en-GB" sz="2200" dirty="0" err="1"/>
              <a:t>Softmax</a:t>
            </a:r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1D81E5F-1A86-4FC7-A854-EDE6E5A26C7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82296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83863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4339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From Fei </a:t>
            </a:r>
            <a:r>
              <a:rPr lang="en-GB" altLang="sv-SE" dirty="0" err="1"/>
              <a:t>Fei</a:t>
            </a:r>
            <a:r>
              <a:rPr lang="en-GB" altLang="sv-SE" dirty="0"/>
              <a:t> Lei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Computers can take pictures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But computers understand or see images just display.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Eyes where developed over 600milj years.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How can we make the computer understand </a:t>
            </a:r>
            <a:r>
              <a:rPr lang="en-GB" altLang="sv-SE" dirty="0" err="1"/>
              <a:t>wht</a:t>
            </a:r>
            <a:r>
              <a:rPr lang="en-GB" altLang="sv-SE" dirty="0"/>
              <a:t> is in an image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3E3B-FE2B-4A43-AA5B-2AD0FF7B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78" y="578905"/>
            <a:ext cx="3065686" cy="3240038"/>
          </a:xfrm>
          <a:prstGeom prst="rect">
            <a:avLst/>
          </a:prstGeom>
        </p:spPr>
      </p:pic>
      <p:pic>
        <p:nvPicPr>
          <p:cNvPr id="3074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21FF4533-A452-4365-A738-4F8AB6D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41" y="4067889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9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/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upload.wikimedia.org/wikipedia/commons/thumb/b/bd/Spitzkoppe_360_Panorama.jpg/1024px-Spitzkoppe_360_Panorama.jpg">
            <a:extLst>
              <a:ext uri="{FF2B5EF4-FFF2-40B4-BE49-F238E27FC236}">
                <a16:creationId xmlns:a16="http://schemas.microsoft.com/office/drawing/2014/main" id="{FF31F2F2-1D8D-457C-88DE-1C6A16B8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71" y="4565202"/>
            <a:ext cx="9753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980263-DEFF-414E-BA63-B3C144537976}"/>
              </a:ext>
            </a:extLst>
          </p:cNvPr>
          <p:cNvSpPr/>
          <p:nvPr/>
        </p:nvSpPr>
        <p:spPr>
          <a:xfrm>
            <a:off x="6795183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B0D588-EFA0-4197-BECC-FC32B7A00A5C}"/>
              </a:ext>
            </a:extLst>
          </p:cNvPr>
          <p:cNvSpPr/>
          <p:nvPr/>
        </p:nvSpPr>
        <p:spPr>
          <a:xfrm>
            <a:off x="9238095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8E9595-C84C-455B-B545-CEBC3F0EFF71}"/>
              </a:ext>
            </a:extLst>
          </p:cNvPr>
          <p:cNvSpPr/>
          <p:nvPr/>
        </p:nvSpPr>
        <p:spPr>
          <a:xfrm>
            <a:off x="6893719" y="254366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F1332F-A2AF-4CAD-B12A-5607EB04309C}"/>
              </a:ext>
            </a:extLst>
          </p:cNvPr>
          <p:cNvSpPr/>
          <p:nvPr/>
        </p:nvSpPr>
        <p:spPr>
          <a:xfrm>
            <a:off x="6947532" y="275986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ACFE2A-9C16-4197-BDD3-2A8FEC620A05}"/>
              </a:ext>
            </a:extLst>
          </p:cNvPr>
          <p:cNvSpPr/>
          <p:nvPr/>
        </p:nvSpPr>
        <p:spPr>
          <a:xfrm>
            <a:off x="7022264" y="295406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0F6241-A392-4916-8EFA-115221A93F8B}"/>
              </a:ext>
            </a:extLst>
          </p:cNvPr>
          <p:cNvSpPr/>
          <p:nvPr/>
        </p:nvSpPr>
        <p:spPr>
          <a:xfrm>
            <a:off x="7090150" y="31584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CF64D-99D2-45E5-9563-E7F2BB10B1C0}"/>
              </a:ext>
            </a:extLst>
          </p:cNvPr>
          <p:cNvSpPr/>
          <p:nvPr/>
        </p:nvSpPr>
        <p:spPr>
          <a:xfrm>
            <a:off x="7172326" y="334851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370962-04BF-49B4-9B52-96FC0E36692B}"/>
              </a:ext>
            </a:extLst>
          </p:cNvPr>
          <p:cNvSpPr/>
          <p:nvPr/>
        </p:nvSpPr>
        <p:spPr>
          <a:xfrm>
            <a:off x="7269957" y="3474647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19A418-A823-428C-911E-0C1BEA1D3CC9}"/>
              </a:ext>
            </a:extLst>
          </p:cNvPr>
          <p:cNvSpPr/>
          <p:nvPr/>
        </p:nvSpPr>
        <p:spPr>
          <a:xfrm>
            <a:off x="9277351" y="234953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EA1301-B062-4CE9-A033-13C22BFDDFA8}"/>
              </a:ext>
            </a:extLst>
          </p:cNvPr>
          <p:cNvSpPr/>
          <p:nvPr/>
        </p:nvSpPr>
        <p:spPr>
          <a:xfrm>
            <a:off x="9993632" y="251432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03D16-F738-4381-83E2-DF7F2A303E0B}"/>
              </a:ext>
            </a:extLst>
          </p:cNvPr>
          <p:cNvSpPr/>
          <p:nvPr/>
        </p:nvSpPr>
        <p:spPr>
          <a:xfrm>
            <a:off x="9432576" y="28295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9EC59E-9831-44C0-8E89-3BFF0BA0899B}"/>
              </a:ext>
            </a:extLst>
          </p:cNvPr>
          <p:cNvSpPr/>
          <p:nvPr/>
        </p:nvSpPr>
        <p:spPr>
          <a:xfrm>
            <a:off x="9932670" y="290270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2DD404-BCA9-47A7-8557-CEC28FAEC45D}"/>
              </a:ext>
            </a:extLst>
          </p:cNvPr>
          <p:cNvSpPr/>
          <p:nvPr/>
        </p:nvSpPr>
        <p:spPr>
          <a:xfrm>
            <a:off x="9503979" y="306409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D487CE-9631-464D-A5C1-8DCC7A423EA0}"/>
              </a:ext>
            </a:extLst>
          </p:cNvPr>
          <p:cNvSpPr/>
          <p:nvPr/>
        </p:nvSpPr>
        <p:spPr>
          <a:xfrm>
            <a:off x="9886951" y="318134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FB2A74-0AE5-417D-9A87-B6F4AED8F1DA}"/>
              </a:ext>
            </a:extLst>
          </p:cNvPr>
          <p:cNvSpPr/>
          <p:nvPr/>
        </p:nvSpPr>
        <p:spPr>
          <a:xfrm>
            <a:off x="9579770" y="328459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5423C4-6474-4E47-9249-9CB05F8B69B7}"/>
              </a:ext>
            </a:extLst>
          </p:cNvPr>
          <p:cNvSpPr/>
          <p:nvPr/>
        </p:nvSpPr>
        <p:spPr>
          <a:xfrm>
            <a:off x="9840723" y="338328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1F8FA8-3922-4462-9E9E-BB7159DCBB8A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>
            <a:off x="9277351" y="2372391"/>
            <a:ext cx="762000" cy="1647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519C0A-1310-4016-ACEF-65150200638F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V="1">
            <a:off x="9432576" y="2537185"/>
            <a:ext cx="606775" cy="315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445C92-4662-4414-9B4F-07392D6B5B57}"/>
              </a:ext>
            </a:extLst>
          </p:cNvPr>
          <p:cNvCxnSpPr>
            <a:cxnSpLocks/>
            <a:stCxn id="19" idx="2"/>
            <a:endCxn id="20" idx="6"/>
          </p:cNvCxnSpPr>
          <p:nvPr/>
        </p:nvCxnSpPr>
        <p:spPr>
          <a:xfrm>
            <a:off x="9432576" y="2852450"/>
            <a:ext cx="545813" cy="73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24B1C-09AB-49F7-9264-BD465F4419C7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V="1">
            <a:off x="9503979" y="2925561"/>
            <a:ext cx="474410" cy="1613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2CDBD-5354-4954-A2A1-CF3A744427E0}"/>
              </a:ext>
            </a:extLst>
          </p:cNvPr>
          <p:cNvCxnSpPr>
            <a:cxnSpLocks/>
            <a:stCxn id="21" idx="2"/>
            <a:endCxn id="22" idx="6"/>
          </p:cNvCxnSpPr>
          <p:nvPr/>
        </p:nvCxnSpPr>
        <p:spPr>
          <a:xfrm>
            <a:off x="9503979" y="3086956"/>
            <a:ext cx="428691" cy="1172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8CA813-C5EF-4536-AA89-063B60C39A0E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9625489" y="3211348"/>
            <a:ext cx="287650" cy="96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A13232-525F-4081-8AB3-55990920FAE7}"/>
              </a:ext>
            </a:extLst>
          </p:cNvPr>
          <p:cNvCxnSpPr>
            <a:cxnSpLocks/>
            <a:stCxn id="24" idx="6"/>
            <a:endCxn id="23" idx="6"/>
          </p:cNvCxnSpPr>
          <p:nvPr/>
        </p:nvCxnSpPr>
        <p:spPr>
          <a:xfrm flipH="1" flipV="1">
            <a:off x="9625489" y="3307459"/>
            <a:ext cx="260953" cy="986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8C2B1FB-395E-4B0E-B068-2A7FC1DB438B}"/>
              </a:ext>
            </a:extLst>
          </p:cNvPr>
          <p:cNvCxnSpPr>
            <a:cxnSpLocks/>
          </p:cNvCxnSpPr>
          <p:nvPr/>
        </p:nvCxnSpPr>
        <p:spPr>
          <a:xfrm>
            <a:off x="6916578" y="2575284"/>
            <a:ext cx="62737" cy="2303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2A632A-2A47-4B02-A159-A5DBA8364312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>
            <a:off x="6970392" y="2759869"/>
            <a:ext cx="74732" cy="2399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62DB70-6EF0-4165-9AAC-87BBEB580767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7028959" y="2960763"/>
            <a:ext cx="96156" cy="2505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691B53-50BF-4616-ABF8-57B9E82826A6}"/>
              </a:ext>
            </a:extLst>
          </p:cNvPr>
          <p:cNvCxnSpPr>
            <a:cxnSpLocks/>
          </p:cNvCxnSpPr>
          <p:nvPr/>
        </p:nvCxnSpPr>
        <p:spPr>
          <a:xfrm>
            <a:off x="7125723" y="3211348"/>
            <a:ext cx="79022" cy="18288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1D5F80-76D5-408E-84D0-630E03840705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7211350" y="3387536"/>
            <a:ext cx="65302" cy="9380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B383D79-58FD-4E62-91CD-4021E44CB534}"/>
              </a:ext>
            </a:extLst>
          </p:cNvPr>
          <p:cNvSpPr/>
          <p:nvPr/>
        </p:nvSpPr>
        <p:spPr>
          <a:xfrm>
            <a:off x="9539664" y="31829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E0D8B60-514A-496F-BE57-FC4E07E15F65}"/>
              </a:ext>
            </a:extLst>
          </p:cNvPr>
          <p:cNvSpPr/>
          <p:nvPr/>
        </p:nvSpPr>
        <p:spPr>
          <a:xfrm>
            <a:off x="9955529" y="277017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F301E26-0C34-48D0-9497-351A77304E91}"/>
              </a:ext>
            </a:extLst>
          </p:cNvPr>
          <p:cNvSpPr/>
          <p:nvPr/>
        </p:nvSpPr>
        <p:spPr>
          <a:xfrm>
            <a:off x="9238095" y="22090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E60228F-21DF-4560-8B90-10E66DAD14B9}"/>
              </a:ext>
            </a:extLst>
          </p:cNvPr>
          <p:cNvSpPr/>
          <p:nvPr/>
        </p:nvSpPr>
        <p:spPr>
          <a:xfrm>
            <a:off x="10291764" y="223193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CA8A23-93B9-43DE-BB88-DC01D2E04CD1}"/>
              </a:ext>
            </a:extLst>
          </p:cNvPr>
          <p:cNvCxnSpPr>
            <a:cxnSpLocks/>
            <a:stCxn id="78" idx="7"/>
            <a:endCxn id="79" idx="3"/>
          </p:cNvCxnSpPr>
          <p:nvPr/>
        </p:nvCxnSpPr>
        <p:spPr>
          <a:xfrm flipV="1">
            <a:off x="9578688" y="2809199"/>
            <a:ext cx="383536" cy="380475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D4596F9-C4CB-4592-9C72-4A9B079187AD}"/>
              </a:ext>
            </a:extLst>
          </p:cNvPr>
          <p:cNvCxnSpPr>
            <a:cxnSpLocks/>
            <a:stCxn id="79" idx="2"/>
            <a:endCxn id="80" idx="5"/>
          </p:cNvCxnSpPr>
          <p:nvPr/>
        </p:nvCxnSpPr>
        <p:spPr>
          <a:xfrm flipH="1" flipV="1">
            <a:off x="9277119" y="2248095"/>
            <a:ext cx="678410" cy="544940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919B243-A7BA-4460-9D2C-35B21671F106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>
            <a:off x="9283814" y="2231931"/>
            <a:ext cx="1007950" cy="22859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">
            <a:extLst>
              <a:ext uri="{FF2B5EF4-FFF2-40B4-BE49-F238E27FC236}">
                <a16:creationId xmlns:a16="http://schemas.microsoft.com/office/drawing/2014/main" id="{E21BF1D2-5D5D-447F-87BA-DB04501D6A1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10934132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Minimizing Cost - Gradient Decent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A92922-850A-414F-ACF5-1330E5C598A2}"/>
              </a:ext>
            </a:extLst>
          </p:cNvPr>
          <p:cNvSpPr/>
          <p:nvPr/>
        </p:nvSpPr>
        <p:spPr>
          <a:xfrm>
            <a:off x="5085710" y="2160049"/>
            <a:ext cx="902193" cy="227706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0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8" grpId="0" animBg="1"/>
      <p:bldP spid="79" grpId="0" animBg="1"/>
      <p:bldP spid="80" grpId="0" animBg="1"/>
      <p:bldP spid="81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Back Propagation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7D7CA-2B8B-45B1-A924-92005181165D}"/>
              </a:ext>
            </a:extLst>
          </p:cNvPr>
          <p:cNvSpPr/>
          <p:nvPr/>
        </p:nvSpPr>
        <p:spPr>
          <a:xfrm>
            <a:off x="605720" y="2628215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C6C83C-1F20-4E43-A150-52E3DBAADD90}"/>
              </a:ext>
            </a:extLst>
          </p:cNvPr>
          <p:cNvSpPr/>
          <p:nvPr/>
        </p:nvSpPr>
        <p:spPr>
          <a:xfrm>
            <a:off x="628968" y="3528226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0B526E-409A-4C00-85C0-F79BEF55F87A}"/>
              </a:ext>
            </a:extLst>
          </p:cNvPr>
          <p:cNvSpPr/>
          <p:nvPr/>
        </p:nvSpPr>
        <p:spPr>
          <a:xfrm>
            <a:off x="642225" y="4457018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18304E-37AA-4EE2-A04A-F198A7C8FC36}"/>
              </a:ext>
            </a:extLst>
          </p:cNvPr>
          <p:cNvSpPr/>
          <p:nvPr/>
        </p:nvSpPr>
        <p:spPr>
          <a:xfrm>
            <a:off x="4507423" y="266493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03339C-C3B5-4E26-9B84-5CB6D7EB4783}"/>
              </a:ext>
            </a:extLst>
          </p:cNvPr>
          <p:cNvSpPr/>
          <p:nvPr/>
        </p:nvSpPr>
        <p:spPr>
          <a:xfrm>
            <a:off x="4507423" y="365858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AB4217-395F-4E03-A3E9-35CB92DFCFA4}"/>
              </a:ext>
            </a:extLst>
          </p:cNvPr>
          <p:cNvSpPr/>
          <p:nvPr/>
        </p:nvSpPr>
        <p:spPr>
          <a:xfrm>
            <a:off x="4507423" y="465739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D61348-41C4-44A9-8466-018F7E42506E}"/>
              </a:ext>
            </a:extLst>
          </p:cNvPr>
          <p:cNvSpPr/>
          <p:nvPr/>
        </p:nvSpPr>
        <p:spPr>
          <a:xfrm>
            <a:off x="8202389" y="2861882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69B9B5-16EE-418C-8FC7-2B251A7D30FA}"/>
              </a:ext>
            </a:extLst>
          </p:cNvPr>
          <p:cNvSpPr/>
          <p:nvPr/>
        </p:nvSpPr>
        <p:spPr>
          <a:xfrm>
            <a:off x="8179142" y="4224441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567506-7C68-4F17-B3EA-DF8400A2C5AD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1365137" y="2992425"/>
            <a:ext cx="3142286" cy="367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8E69CC-1F43-4771-81D3-5F512BE0D337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1365137" y="2992425"/>
            <a:ext cx="3142286" cy="10303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341A5D-AEE6-42BF-A593-DD07730C892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1365137" y="2992425"/>
            <a:ext cx="3142286" cy="20291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BA14E4-DBDC-4243-9A32-C3A126A93AF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1388385" y="3029148"/>
            <a:ext cx="3119038" cy="863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F37C18-3CE4-4B51-9574-FD1453C06EEB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388385" y="3892436"/>
            <a:ext cx="3119038" cy="1303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148698-BD7B-4E2F-B7CB-07491AF0F94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1388385" y="3892436"/>
            <a:ext cx="3119038" cy="11291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D1712-14ED-45EF-87E7-DFD6842F82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401642" y="3029148"/>
            <a:ext cx="3105781" cy="17920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19461-F782-49DB-B115-C6DE0105D249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1401642" y="4022790"/>
            <a:ext cx="3105781" cy="79843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7EC24D6-DAF6-452E-8D10-7BB0258472DA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>
            <a:off x="1401642" y="4821228"/>
            <a:ext cx="3105781" cy="2003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EF7900-5330-4421-AF51-153CFA24842E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5266840" y="3226092"/>
            <a:ext cx="2935549" cy="1795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207890-D9AE-4F50-83F1-CA8CFA712FEA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5266840" y="3029148"/>
            <a:ext cx="2935549" cy="19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93AD15-2509-41A7-BBC2-EC029605E34F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5266840" y="3226092"/>
            <a:ext cx="2935549" cy="796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E1C3CB4-44DB-481D-B4FB-DAFBAE2040C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5266840" y="4588651"/>
            <a:ext cx="2912302" cy="4329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EE8BCD-1093-4D4D-AC65-585B4313C296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266840" y="3029148"/>
            <a:ext cx="2912302" cy="1559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93E54A-0B2B-46B1-905E-B44F72BAF245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5266840" y="4022790"/>
            <a:ext cx="2912302" cy="5658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65C319F-BC0C-4195-9E23-7A5CF1C44CE3}"/>
              </a:ext>
            </a:extLst>
          </p:cNvPr>
          <p:cNvSpPr txBox="1"/>
          <p:nvPr/>
        </p:nvSpPr>
        <p:spPr>
          <a:xfrm>
            <a:off x="447461" y="141763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Input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C7BB2-DB74-440A-8692-099ED878F2B8}"/>
              </a:ext>
            </a:extLst>
          </p:cNvPr>
          <p:cNvSpPr txBox="1"/>
          <p:nvPr/>
        </p:nvSpPr>
        <p:spPr>
          <a:xfrm>
            <a:off x="4079776" y="554964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Hidden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A6DF68-DCC1-445A-8ECB-204232DC547C}"/>
              </a:ext>
            </a:extLst>
          </p:cNvPr>
          <p:cNvSpPr txBox="1"/>
          <p:nvPr/>
        </p:nvSpPr>
        <p:spPr>
          <a:xfrm>
            <a:off x="7985490" y="5157294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Output</a:t>
            </a:r>
          </a:p>
        </p:txBody>
      </p:sp>
      <p:sp>
        <p:nvSpPr>
          <p:cNvPr id="79" name="Text Box 11">
            <a:extLst>
              <a:ext uri="{FF2B5EF4-FFF2-40B4-BE49-F238E27FC236}">
                <a16:creationId xmlns:a16="http://schemas.microsoft.com/office/drawing/2014/main" id="{2A843B14-FE56-40DC-9F13-25B01D3AA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2788049"/>
            <a:ext cx="56259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0.1</a:t>
            </a:r>
          </a:p>
        </p:txBody>
      </p:sp>
      <p:sp>
        <p:nvSpPr>
          <p:cNvPr id="80" name="Text Box 11">
            <a:extLst>
              <a:ext uri="{FF2B5EF4-FFF2-40B4-BE49-F238E27FC236}">
                <a16:creationId xmlns:a16="http://schemas.microsoft.com/office/drawing/2014/main" id="{493CBF6A-CB4C-45E0-B2A2-4B05BAE72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5" y="3597494"/>
            <a:ext cx="565982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3.1</a:t>
            </a:r>
          </a:p>
        </p:txBody>
      </p:sp>
      <p:sp>
        <p:nvSpPr>
          <p:cNvPr id="81" name="Text Box 11">
            <a:extLst>
              <a:ext uri="{FF2B5EF4-FFF2-40B4-BE49-F238E27FC236}">
                <a16:creationId xmlns:a16="http://schemas.microsoft.com/office/drawing/2014/main" id="{C93B0E83-7143-4ABD-9B00-52139EAB2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46" y="4494092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87" name="Text Box 11">
            <a:extLst>
              <a:ext uri="{FF2B5EF4-FFF2-40B4-BE49-F238E27FC236}">
                <a16:creationId xmlns:a16="http://schemas.microsoft.com/office/drawing/2014/main" id="{280BFBBD-7914-41E7-98B7-293427C2C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6480" y="2916215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8" name="Text Box 11">
            <a:extLst>
              <a:ext uri="{FF2B5EF4-FFF2-40B4-BE49-F238E27FC236}">
                <a16:creationId xmlns:a16="http://schemas.microsoft.com/office/drawing/2014/main" id="{4B9918A0-4B90-45EF-BE26-6CB53FDE9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6252" y="4305720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9" name="Text Box 11">
            <a:extLst>
              <a:ext uri="{FF2B5EF4-FFF2-40B4-BE49-F238E27FC236}">
                <a16:creationId xmlns:a16="http://schemas.microsoft.com/office/drawing/2014/main" id="{E61C1562-A931-449B-B682-A3305658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274" y="2704810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0.3</a:t>
            </a:r>
          </a:p>
        </p:txBody>
      </p:sp>
      <p:sp>
        <p:nvSpPr>
          <p:cNvPr id="90" name="Text Box 11">
            <a:extLst>
              <a:ext uri="{FF2B5EF4-FFF2-40B4-BE49-F238E27FC236}">
                <a16:creationId xmlns:a16="http://schemas.microsoft.com/office/drawing/2014/main" id="{6D458F0A-B104-44FA-B3DF-93C4673AC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64" y="3735176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0.8</a:t>
            </a:r>
          </a:p>
        </p:txBody>
      </p:sp>
      <p:sp>
        <p:nvSpPr>
          <p:cNvPr id="91" name="Text Box 11">
            <a:extLst>
              <a:ext uri="{FF2B5EF4-FFF2-40B4-BE49-F238E27FC236}">
                <a16:creationId xmlns:a16="http://schemas.microsoft.com/office/drawing/2014/main" id="{27970FE1-E8E1-4C6D-9630-D3E6D2AD0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161" y="4731703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0.2</a:t>
            </a:r>
          </a:p>
        </p:txBody>
      </p:sp>
      <p:sp>
        <p:nvSpPr>
          <p:cNvPr id="98" name="Text Box 11">
            <a:extLst>
              <a:ext uri="{FF2B5EF4-FFF2-40B4-BE49-F238E27FC236}">
                <a16:creationId xmlns:a16="http://schemas.microsoft.com/office/drawing/2014/main" id="{7A3505AF-065B-4EF3-8128-91A942C44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993" y="4303432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0.4</a:t>
            </a:r>
          </a:p>
        </p:txBody>
      </p:sp>
      <p:sp>
        <p:nvSpPr>
          <p:cNvPr id="99" name="Text Box 11">
            <a:extLst>
              <a:ext uri="{FF2B5EF4-FFF2-40B4-BE49-F238E27FC236}">
                <a16:creationId xmlns:a16="http://schemas.microsoft.com/office/drawing/2014/main" id="{FA36D8BB-11B4-4FC7-BF37-87E63C7F6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60" y="2920552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0.6</a:t>
            </a:r>
          </a:p>
        </p:txBody>
      </p:sp>
      <p:sp>
        <p:nvSpPr>
          <p:cNvPr id="101" name="Text Box 11">
            <a:extLst>
              <a:ext uri="{FF2B5EF4-FFF2-40B4-BE49-F238E27FC236}">
                <a16:creationId xmlns:a16="http://schemas.microsoft.com/office/drawing/2014/main" id="{266963BF-D06E-4134-A3BE-C9F0E363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219" y="2302269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02" name="Text Box 11">
            <a:extLst>
              <a:ext uri="{FF2B5EF4-FFF2-40B4-BE49-F238E27FC236}">
                <a16:creationId xmlns:a16="http://schemas.microsoft.com/office/drawing/2014/main" id="{0DE36663-6297-4D59-BD80-10E29B22E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15" y="3410974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3" name="Text Box 11">
            <a:extLst>
              <a:ext uri="{FF2B5EF4-FFF2-40B4-BE49-F238E27FC236}">
                <a16:creationId xmlns:a16="http://schemas.microsoft.com/office/drawing/2014/main" id="{C73A4234-C105-4E34-A070-2B5429DA8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2298" y="4356728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247568-2E5E-4448-BDC3-DC916F6EC798}"/>
                  </a:ext>
                </a:extLst>
              </p:cNvPr>
              <p:cNvSpPr txBox="1"/>
              <p:nvPr/>
            </p:nvSpPr>
            <p:spPr>
              <a:xfrm>
                <a:off x="5843264" y="1435705"/>
                <a:ext cx="34823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sv-S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247568-2E5E-4448-BDC3-DC916F6EC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264" y="1435705"/>
                <a:ext cx="3482364" cy="276999"/>
              </a:xfrm>
              <a:prstGeom prst="rect">
                <a:avLst/>
              </a:prstGeom>
              <a:blipFill>
                <a:blip r:embed="rId3"/>
                <a:stretch>
                  <a:fillRect l="-876" r="-1576" b="-40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4B040A8-4B80-4853-BFAA-B696CAC4FFAC}"/>
              </a:ext>
            </a:extLst>
          </p:cNvPr>
          <p:cNvCxnSpPr/>
          <p:nvPr/>
        </p:nvCxnSpPr>
        <p:spPr>
          <a:xfrm>
            <a:off x="9325628" y="4157985"/>
            <a:ext cx="0" cy="75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B2294B-00B4-4840-AC89-95BEABD585F5}"/>
              </a:ext>
            </a:extLst>
          </p:cNvPr>
          <p:cNvCxnSpPr>
            <a:cxnSpLocks/>
          </p:cNvCxnSpPr>
          <p:nvPr/>
        </p:nvCxnSpPr>
        <p:spPr>
          <a:xfrm flipV="1">
            <a:off x="9303359" y="2704112"/>
            <a:ext cx="22269" cy="892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1768288-32CE-461F-9DE2-8943B0F9C370}"/>
              </a:ext>
            </a:extLst>
          </p:cNvPr>
          <p:cNvCxnSpPr>
            <a:cxnSpLocks/>
          </p:cNvCxnSpPr>
          <p:nvPr/>
        </p:nvCxnSpPr>
        <p:spPr>
          <a:xfrm flipV="1">
            <a:off x="5426971" y="4457018"/>
            <a:ext cx="0" cy="83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29EB576-7946-4ED0-9954-83C7FD59D0C7}"/>
              </a:ext>
            </a:extLst>
          </p:cNvPr>
          <p:cNvCxnSpPr>
            <a:cxnSpLocks/>
          </p:cNvCxnSpPr>
          <p:nvPr/>
        </p:nvCxnSpPr>
        <p:spPr>
          <a:xfrm flipV="1">
            <a:off x="5394039" y="3925188"/>
            <a:ext cx="0" cy="35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C5479E9-C7CF-4643-BE11-8A1E9279749D}"/>
              </a:ext>
            </a:extLst>
          </p:cNvPr>
          <p:cNvCxnSpPr>
            <a:cxnSpLocks/>
          </p:cNvCxnSpPr>
          <p:nvPr/>
        </p:nvCxnSpPr>
        <p:spPr>
          <a:xfrm flipV="1">
            <a:off x="5374003" y="2469331"/>
            <a:ext cx="6889" cy="90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B217F59-6C76-43FA-8607-1728303C6C4B}"/>
              </a:ext>
            </a:extLst>
          </p:cNvPr>
          <p:cNvCxnSpPr>
            <a:cxnSpLocks/>
          </p:cNvCxnSpPr>
          <p:nvPr/>
        </p:nvCxnSpPr>
        <p:spPr>
          <a:xfrm>
            <a:off x="5650317" y="3117732"/>
            <a:ext cx="0" cy="34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3D1F1D5-99D0-40B8-B883-6012F461515E}"/>
              </a:ext>
            </a:extLst>
          </p:cNvPr>
          <p:cNvCxnSpPr>
            <a:cxnSpLocks/>
          </p:cNvCxnSpPr>
          <p:nvPr/>
        </p:nvCxnSpPr>
        <p:spPr>
          <a:xfrm>
            <a:off x="5650317" y="3507607"/>
            <a:ext cx="0" cy="799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7B1E0-0C4E-46D3-8BA1-6BF0B9982BEB}"/>
              </a:ext>
            </a:extLst>
          </p:cNvPr>
          <p:cNvCxnSpPr>
            <a:cxnSpLocks/>
          </p:cNvCxnSpPr>
          <p:nvPr/>
        </p:nvCxnSpPr>
        <p:spPr>
          <a:xfrm>
            <a:off x="5663952" y="5077157"/>
            <a:ext cx="0" cy="21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572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Optimization of learning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6573630-199A-48D9-9898-948FA1C6AA35}"/>
              </a:ext>
            </a:extLst>
          </p:cNvPr>
          <p:cNvSpPr txBox="1">
            <a:spLocks/>
          </p:cNvSpPr>
          <p:nvPr/>
        </p:nvSpPr>
        <p:spPr>
          <a:xfrm>
            <a:off x="1524000" y="17728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3A885CF-68CC-4FE6-A155-1E5AA1FEAE1F}"/>
              </a:ext>
            </a:extLst>
          </p:cNvPr>
          <p:cNvSpPr txBox="1">
            <a:spLocks/>
          </p:cNvSpPr>
          <p:nvPr/>
        </p:nvSpPr>
        <p:spPr>
          <a:xfrm>
            <a:off x="1676400" y="19252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Gradient Decent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Stochastic Gradient Descent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Batch Gradient Descent	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Mini Batch Gradient Descent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 indent="0">
              <a:buNone/>
            </a:pPr>
            <a:r>
              <a:rPr lang="en-GB" sz="2000" dirty="0"/>
              <a:t>All those above can be used in </a:t>
            </a:r>
            <a:r>
              <a:rPr lang="en-GB" sz="2000" dirty="0" err="1"/>
              <a:t>Keras</a:t>
            </a:r>
            <a:r>
              <a:rPr lang="en-GB" sz="2000" dirty="0"/>
              <a:t> by setting </a:t>
            </a:r>
            <a:r>
              <a:rPr lang="en-GB" sz="2000" dirty="0" err="1"/>
              <a:t>batch_size</a:t>
            </a:r>
            <a:r>
              <a:rPr lang="en-GB" sz="2000" dirty="0"/>
              <a:t> to 1, number of training samples or </a:t>
            </a:r>
            <a:r>
              <a:rPr lang="en-GB" sz="2000"/>
              <a:t>a fraction </a:t>
            </a:r>
            <a:r>
              <a:rPr lang="en-GB" sz="2000" dirty="0"/>
              <a:t>of the training samples.</a:t>
            </a:r>
          </a:p>
        </p:txBody>
      </p:sp>
    </p:spTree>
    <p:extLst>
      <p:ext uri="{BB962C8B-B14F-4D97-AF65-F5344CB8AC3E}">
        <p14:creationId xmlns:p14="http://schemas.microsoft.com/office/powerpoint/2010/main" val="4743611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Stochastic Gradient Decent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6573630-199A-48D9-9898-948FA1C6AA35}"/>
              </a:ext>
            </a:extLst>
          </p:cNvPr>
          <p:cNvSpPr txBox="1">
            <a:spLocks/>
          </p:cNvSpPr>
          <p:nvPr/>
        </p:nvSpPr>
        <p:spPr>
          <a:xfrm>
            <a:off x="1524000" y="17728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3A885CF-68CC-4FE6-A155-1E5AA1FEAE1F}"/>
              </a:ext>
            </a:extLst>
          </p:cNvPr>
          <p:cNvSpPr txBox="1">
            <a:spLocks/>
          </p:cNvSpPr>
          <p:nvPr/>
        </p:nvSpPr>
        <p:spPr>
          <a:xfrm>
            <a:off x="1676400" y="19252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Updating weights and biases is time 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Run through all a few randomly selected observations then update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Not as accurate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A lot faster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In </a:t>
            </a:r>
            <a:r>
              <a:rPr lang="en-GB" sz="2200" dirty="0" err="1"/>
              <a:t>Keras</a:t>
            </a:r>
            <a:r>
              <a:rPr lang="en-GB" sz="2200" dirty="0"/>
              <a:t> number observations between each update for weights is called “</a:t>
            </a:r>
            <a:r>
              <a:rPr lang="en-GB" sz="2200" dirty="0" err="1"/>
              <a:t>batch_size</a:t>
            </a:r>
            <a:r>
              <a:rPr lang="en-GB" sz="22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Large batch size needs more memory and might need more iterations.</a:t>
            </a:r>
          </a:p>
        </p:txBody>
      </p:sp>
    </p:spTree>
    <p:extLst>
      <p:ext uri="{BB962C8B-B14F-4D97-AF65-F5344CB8AC3E}">
        <p14:creationId xmlns:p14="http://schemas.microsoft.com/office/powerpoint/2010/main" val="236363718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Types of Neural Nets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756244"/>
          </a:xfrm>
        </p:spPr>
        <p:txBody>
          <a:bodyPr>
            <a:normAutofit/>
          </a:bodyPr>
          <a:lstStyle/>
          <a:p>
            <a:pPr eaLnBrk="1" hangingPunct="1"/>
            <a:r>
              <a:rPr lang="sv-SE" altLang="sv-SE" dirty="0"/>
              <a:t>Artificial Neural Nets</a:t>
            </a:r>
          </a:p>
          <a:p>
            <a:pPr lvl="1"/>
            <a:r>
              <a:rPr lang="sv-SE" altLang="sv-SE" dirty="0"/>
              <a:t>All nodes connected to all nodes in next layer</a:t>
            </a:r>
          </a:p>
          <a:p>
            <a:pPr eaLnBrk="1" hangingPunct="1"/>
            <a:endParaRPr lang="sv-SE" altLang="sv-SE" dirty="0"/>
          </a:p>
          <a:p>
            <a:pPr eaLnBrk="1" hangingPunct="1"/>
            <a:r>
              <a:rPr lang="sv-SE" altLang="sv-SE" dirty="0"/>
              <a:t>Recurrent Neural Nets</a:t>
            </a:r>
          </a:p>
          <a:p>
            <a:pPr lvl="1"/>
            <a:r>
              <a:rPr lang="sv-SE" altLang="sv-SE" dirty="0"/>
              <a:t>With stream of data</a:t>
            </a:r>
          </a:p>
          <a:p>
            <a:pPr lvl="1"/>
            <a:r>
              <a:rPr lang="sv-SE" altLang="sv-SE" dirty="0"/>
              <a:t>Voice detection</a:t>
            </a:r>
          </a:p>
          <a:p>
            <a:pPr lvl="1"/>
            <a:r>
              <a:rPr lang="sv-SE" altLang="sv-SE" dirty="0"/>
              <a:t>When a prediction might be dependent on last prediction (a sample is not independent)</a:t>
            </a:r>
          </a:p>
          <a:p>
            <a:endParaRPr lang="sv-SE" altLang="sv-SE" dirty="0"/>
          </a:p>
          <a:p>
            <a:r>
              <a:rPr lang="sv-SE" altLang="sv-SE" dirty="0"/>
              <a:t>Convolutional Neural Nets</a:t>
            </a:r>
          </a:p>
          <a:p>
            <a:pPr lvl="1"/>
            <a:r>
              <a:rPr lang="sv-SE" altLang="sv-SE" dirty="0"/>
              <a:t>Images</a:t>
            </a:r>
          </a:p>
          <a:p>
            <a:pPr lvl="1"/>
            <a:endParaRPr lang="sv-SE" altLang="sv-SE" dirty="0"/>
          </a:p>
          <a:p>
            <a:r>
              <a:rPr lang="sv-SE" altLang="sv-SE" dirty="0"/>
              <a:t>GANS</a:t>
            </a:r>
          </a:p>
          <a:p>
            <a:pPr lvl="1"/>
            <a:r>
              <a:rPr lang="sv-SE" altLang="sv-SE" dirty="0"/>
              <a:t>Two competing neural nets</a:t>
            </a:r>
          </a:p>
          <a:p>
            <a:pPr marL="457200" lvl="1" indent="0">
              <a:buNone/>
            </a:pPr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54428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8C01-5E51-462E-BD0E-8C94C287B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Importance of Data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739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7070-1256-4CF6-8604-3997CDD3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869612" cy="863600"/>
          </a:xfrm>
        </p:spPr>
        <p:txBody>
          <a:bodyPr/>
          <a:lstStyle/>
          <a:p>
            <a:r>
              <a:rPr lang="sv-SE" dirty="0"/>
              <a:t>Causality – Cause and effect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847FE-FF5F-4E38-86A3-0F6450BEC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  <p:pic>
        <p:nvPicPr>
          <p:cNvPr id="4100" name="Picture 4" descr="silhouette of houses during nighttime">
            <a:extLst>
              <a:ext uri="{FF2B5EF4-FFF2-40B4-BE49-F238E27FC236}">
                <a16:creationId xmlns:a16="http://schemas.microsoft.com/office/drawing/2014/main" id="{CF95B957-FCB2-4A92-899A-1A0CD82C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745622"/>
            <a:ext cx="1920227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it candle in focus photography">
            <a:extLst>
              <a:ext uri="{FF2B5EF4-FFF2-40B4-BE49-F238E27FC236}">
                <a16:creationId xmlns:a16="http://schemas.microsoft.com/office/drawing/2014/main" id="{3A8A7074-DC8F-46D9-84AE-9C3999DBA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1111" r="33333" b="7778"/>
          <a:stretch/>
        </p:blipFill>
        <p:spPr bwMode="auto">
          <a:xfrm>
            <a:off x="7179479" y="76200"/>
            <a:ext cx="1085554" cy="152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lack vehicle on road">
            <a:extLst>
              <a:ext uri="{FF2B5EF4-FFF2-40B4-BE49-F238E27FC236}">
                <a16:creationId xmlns:a16="http://schemas.microsoft.com/office/drawing/2014/main" id="{7D9C3242-39B3-4186-B541-EF1DD588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256" y="4652168"/>
            <a:ext cx="2814531" cy="187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now-covered trees under blue cloudy sky">
            <a:extLst>
              <a:ext uri="{FF2B5EF4-FFF2-40B4-BE49-F238E27FC236}">
                <a16:creationId xmlns:a16="http://schemas.microsoft.com/office/drawing/2014/main" id="{E0B74429-D1E6-4D55-80EA-C184871D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3973472" cy="265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04ED1E-E1CE-472D-B61B-0340FF8FDFCE}"/>
              </a:ext>
            </a:extLst>
          </p:cNvPr>
          <p:cNvCxnSpPr>
            <a:cxnSpLocks/>
          </p:cNvCxnSpPr>
          <p:nvPr/>
        </p:nvCxnSpPr>
        <p:spPr>
          <a:xfrm flipV="1">
            <a:off x="5510641" y="1015749"/>
            <a:ext cx="1347359" cy="1132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A109B6-E2E8-4927-A279-BA3E23509F0F}"/>
              </a:ext>
            </a:extLst>
          </p:cNvPr>
          <p:cNvCxnSpPr/>
          <p:nvPr/>
        </p:nvCxnSpPr>
        <p:spPr>
          <a:xfrm>
            <a:off x="5510641" y="4724400"/>
            <a:ext cx="1815696" cy="651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9073E7-20F5-4EB4-A69E-1BCFA75CAB01}"/>
              </a:ext>
            </a:extLst>
          </p:cNvPr>
          <p:cNvCxnSpPr>
            <a:cxnSpLocks/>
          </p:cNvCxnSpPr>
          <p:nvPr/>
        </p:nvCxnSpPr>
        <p:spPr>
          <a:xfrm>
            <a:off x="7924800" y="1737860"/>
            <a:ext cx="415583" cy="794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FB05B-4133-4D64-ACE4-C41B0E792EF0}"/>
              </a:ext>
            </a:extLst>
          </p:cNvPr>
          <p:cNvCxnSpPr>
            <a:cxnSpLocks/>
          </p:cNvCxnSpPr>
          <p:nvPr/>
        </p:nvCxnSpPr>
        <p:spPr>
          <a:xfrm>
            <a:off x="8638216" y="3965777"/>
            <a:ext cx="0" cy="61932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CC971B-0A95-4C80-828D-3068E18B3156}"/>
              </a:ext>
            </a:extLst>
          </p:cNvPr>
          <p:cNvCxnSpPr>
            <a:cxnSpLocks/>
          </p:cNvCxnSpPr>
          <p:nvPr/>
        </p:nvCxnSpPr>
        <p:spPr>
          <a:xfrm>
            <a:off x="7326337" y="1838191"/>
            <a:ext cx="598463" cy="265760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956E278-B527-4C46-9269-04097F2E0E97}"/>
              </a:ext>
            </a:extLst>
          </p:cNvPr>
          <p:cNvSpPr/>
          <p:nvPr/>
        </p:nvSpPr>
        <p:spPr>
          <a:xfrm>
            <a:off x="321497" y="10246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Fundamental to all natural science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097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02353E-2152-47F9-87F1-6A6CECDD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Sensors – Collection of data</a:t>
            </a:r>
          </a:p>
        </p:txBody>
      </p:sp>
      <p:pic>
        <p:nvPicPr>
          <p:cNvPr id="4100" name="Picture 4" descr="https://upload.wikimedia.org/wikipedia/commons/b/b8/Ear.jpg">
            <a:extLst>
              <a:ext uri="{FF2B5EF4-FFF2-40B4-BE49-F238E27FC236}">
                <a16:creationId xmlns:a16="http://schemas.microsoft.com/office/drawing/2014/main" id="{D662DBF9-612C-4077-8E71-374BFF96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65" y="823583"/>
            <a:ext cx="1728191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icro Shure SM58.jpg">
            <a:extLst>
              <a:ext uri="{FF2B5EF4-FFF2-40B4-BE49-F238E27FC236}">
                <a16:creationId xmlns:a16="http://schemas.microsoft.com/office/drawing/2014/main" id="{0D439D06-93E1-4040-A718-85768AAC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98" y="3949567"/>
            <a:ext cx="4063382" cy="27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ll fingers of left hand.JPG">
            <a:extLst>
              <a:ext uri="{FF2B5EF4-FFF2-40B4-BE49-F238E27FC236}">
                <a16:creationId xmlns:a16="http://schemas.microsoft.com/office/drawing/2014/main" id="{6625BA5B-8BEC-4391-8520-5D46350A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529616"/>
            <a:ext cx="2070698" cy="20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upload.wikimedia.org/wikipedia/commons/thumb/9/93/Clinical_thermometer_38.7.JPG/1024px-Clinical_thermometer_38.7.JPG">
            <a:extLst>
              <a:ext uri="{FF2B5EF4-FFF2-40B4-BE49-F238E27FC236}">
                <a16:creationId xmlns:a16="http://schemas.microsoft.com/office/drawing/2014/main" id="{54F9F4C2-86A3-44E2-A65A-4028EDED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331377"/>
            <a:ext cx="3220616" cy="19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upload.wikimedia.org/wikipedia/commons/thumb/9/9b/Traffic_jam_Sao_Paulo_09_2006_30a.jpg/1024px-Traffic_jam_Sao_Paulo_09_2006_30a.jpg">
            <a:extLst>
              <a:ext uri="{FF2B5EF4-FFF2-40B4-BE49-F238E27FC236}">
                <a16:creationId xmlns:a16="http://schemas.microsoft.com/office/drawing/2014/main" id="{7F6FA6FE-EE81-4954-8E7D-1F30BA04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54" y="1511432"/>
            <a:ext cx="3071838" cy="204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3C266-4C49-411B-B9A1-6E92776AF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730" y="4506116"/>
            <a:ext cx="2581275" cy="1819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B9B9521A-0FBF-42B6-B243-7585ACFD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 data must often be: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Cleaned, for example to detect periods of time where the sensor was not working properly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Sampled, for example particular frames selected from a video</a:t>
            </a:r>
          </a:p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We must then extract features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For example if we want to tell whether there is a traffic sign in a picture, we want to extract information which is relevant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looking for bright colours and geometrical shapes is clearly relevant 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whether the picture is light or dark is not relevant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It is at this stage that </a:t>
            </a:r>
            <a:r>
              <a:rPr lang="en-GB" altLang="sv-SE" i="1"/>
              <a:t>information reduction</a:t>
            </a:r>
            <a:r>
              <a:rPr lang="en-GB" altLang="sv-SE"/>
              <a:t> happens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45D884-3399-43B1-AD43-B26304F27AEB}"/>
              </a:ext>
            </a:extLst>
          </p:cNvPr>
          <p:cNvSpPr txBox="1">
            <a:spLocks noChangeArrowheads="1"/>
          </p:cNvSpPr>
          <p:nvPr/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sv-SE" altLang="sv-SE" dirty="0"/>
              <a:t>From raw data to features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 for data scientists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995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119336" y="578906"/>
            <a:ext cx="5262736" cy="6996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Single cell – EUGLENA single spot detecting light to find food.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Planeria</a:t>
            </a:r>
            <a:r>
              <a:rPr lang="en-GB" altLang="sv-SE" dirty="0"/>
              <a:t> – Cupped cell in order to detect direction of light. Seek out shade.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Deeper cup smaller opening. Nautilus for directional sensing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Cornea transparent cells developed as a way do prevent the hole from being infected.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Absurd in the highest possible degree – Darwin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Eagle – 5 times higher resolution 3 times larger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3E3B-FE2B-4A43-AA5B-2AD0FF7B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78" y="578905"/>
            <a:ext cx="3065686" cy="3240038"/>
          </a:xfrm>
          <a:prstGeom prst="rect">
            <a:avLst/>
          </a:prstGeom>
        </p:spPr>
      </p:pic>
      <p:pic>
        <p:nvPicPr>
          <p:cNvPr id="3074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21FF4533-A452-4365-A738-4F8AB6D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41" y="4067889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24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Simple to learn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Similar syntax to </a:t>
            </a:r>
            <a:r>
              <a:rPr lang="en-GB" altLang="sv-SE" dirty="0" err="1"/>
              <a:t>Matlab</a:t>
            </a:r>
            <a:r>
              <a:rPr lang="en-GB" altLang="sv-SE" dirty="0"/>
              <a:t> making switch simple for people used to scientific computing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Well developed libraries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7E870BC-7D5B-49A4-8B28-37FF0CC9F9CE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sv-SE" dirty="0"/>
              <a:t>Pyton</a:t>
            </a:r>
          </a:p>
        </p:txBody>
      </p:sp>
    </p:spTree>
    <p:extLst>
      <p:ext uri="{BB962C8B-B14F-4D97-AF65-F5344CB8AC3E}">
        <p14:creationId xmlns:p14="http://schemas.microsoft.com/office/powerpoint/2010/main" val="707881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Developed with readability in focus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Indentation important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Non declarative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Object oriented, functional or procedural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ECBD0-6EF1-49A8-8DE1-FAF18D77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How python</a:t>
            </a:r>
          </a:p>
        </p:txBody>
      </p:sp>
    </p:spTree>
    <p:extLst>
      <p:ext uri="{BB962C8B-B14F-4D97-AF65-F5344CB8AC3E}">
        <p14:creationId xmlns:p14="http://schemas.microsoft.com/office/powerpoint/2010/main" val="1055288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# is used for starting a comment line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“““ Multi line comment “““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= 1 # set a to 1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+= 1 # add 1 to a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 = a*a + a**2 # multiply and take the square 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 = [0,2, ]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def </a:t>
            </a:r>
            <a:r>
              <a:rPr lang="en-GB" altLang="sv-SE" dirty="0" err="1"/>
              <a:t>func</a:t>
            </a:r>
            <a:r>
              <a:rPr lang="en-GB" altLang="sv-SE" dirty="0"/>
              <a:t>(</a:t>
            </a:r>
            <a:r>
              <a:rPr lang="en-GB" altLang="sv-SE" dirty="0" err="1"/>
              <a:t>val</a:t>
            </a:r>
            <a:r>
              <a:rPr lang="en-GB" altLang="sv-SE" dirty="0"/>
              <a:t>):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	print(</a:t>
            </a:r>
            <a:r>
              <a:rPr lang="en-GB" altLang="sv-SE" dirty="0" err="1"/>
              <a:t>val</a:t>
            </a:r>
            <a:r>
              <a:rPr lang="en-GB" altLang="sv-SE" dirty="0"/>
              <a:t>)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func</a:t>
            </a:r>
            <a:r>
              <a:rPr lang="en-GB" altLang="sv-SE" dirty="0"/>
              <a:t>(9)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177B61F-6A4B-49FA-8784-0BB157C2736A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altLang="sv-SE" dirty="0"/>
              <a:t>Syntax and naming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468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31227"/>
            <a:ext cx="8229600" cy="1143000"/>
          </a:xfrm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Lets do some coding!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02733-C711-44E9-B255-E386E2DFA65E}"/>
              </a:ext>
            </a:extLst>
          </p:cNvPr>
          <p:cNvSpPr txBox="1"/>
          <p:nvPr/>
        </p:nvSpPr>
        <p:spPr>
          <a:xfrm>
            <a:off x="3999432" y="2315222"/>
            <a:ext cx="419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linkClick r:id="rId3"/>
              </a:rPr>
              <a:t>https://colab.research.google.com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95E53-3D48-4AFB-A1D8-21BEF9A23BE3}"/>
              </a:ext>
            </a:extLst>
          </p:cNvPr>
          <p:cNvSpPr txBox="1"/>
          <p:nvPr/>
        </p:nvSpPr>
        <p:spPr>
          <a:xfrm>
            <a:off x="3102103" y="2834486"/>
            <a:ext cx="5987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Click on github – search for RegionVasterbotten </a:t>
            </a:r>
          </a:p>
          <a:p>
            <a:pPr algn="ctr"/>
            <a:r>
              <a:rPr lang="sv-SE" dirty="0"/>
              <a:t>Click on repository AI-Lab-Neural-Net-and-Python</a:t>
            </a:r>
          </a:p>
          <a:p>
            <a:pPr algn="ctr"/>
            <a:r>
              <a:rPr lang="sv-SE" dirty="0"/>
              <a:t>Need for google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34938-7044-4399-98CC-22600976A3C5}"/>
              </a:ext>
            </a:extLst>
          </p:cNvPr>
          <p:cNvSpPr txBox="1"/>
          <p:nvPr/>
        </p:nvSpPr>
        <p:spPr>
          <a:xfrm>
            <a:off x="3247516" y="3937752"/>
            <a:ext cx="569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altLang="sv-SE" dirty="0">
                <a:solidFill>
                  <a:srgbClr val="333333"/>
                </a:solidFill>
              </a:rPr>
              <a:t>Using myBinder.org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No account needed</a:t>
            </a:r>
          </a:p>
          <a:p>
            <a:pPr algn="ctr"/>
            <a:r>
              <a:rPr lang="sv-SE" dirty="0">
                <a:hlinkClick r:id="rId4"/>
              </a:rPr>
              <a:t>https://mybinder.org/</a:t>
            </a:r>
            <a:endParaRPr lang="sv-SE" dirty="0"/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Search for RegionVasterbotten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CF4AA-1DBC-4A0A-A470-9A2177DF5F6D}"/>
              </a:ext>
            </a:extLst>
          </p:cNvPr>
          <p:cNvSpPr txBox="1"/>
          <p:nvPr/>
        </p:nvSpPr>
        <p:spPr>
          <a:xfrm>
            <a:off x="4863850" y="4952415"/>
            <a:ext cx="2468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sv-SE" altLang="sv-SE" dirty="0">
              <a:solidFill>
                <a:srgbClr val="333333"/>
              </a:solidFill>
            </a:endParaRP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OR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Use local repository</a:t>
            </a:r>
          </a:p>
          <a:p>
            <a:pPr algn="ctr"/>
            <a:endParaRPr lang="sv-SE" altLang="sv-S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74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1A2535-01DB-44F8-8D46-A9B1B00C8B7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/>
              <a:t>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3AE33-FAA8-48E6-AEC2-6074393679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400"/>
              <a:t>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E1271-A3C5-47F5-BFDB-7EAC8EC2A0D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/>
              <a:t>Interpretation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45C45F-2C30-42CF-84A0-A34EAD6D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science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51033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FAF7-D0C2-4B5C-9D9C-03AF8A96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93B0D-2012-46B0-AC39-F2F72452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844824"/>
            <a:ext cx="9998462" cy="43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0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7DE-A5D5-4AEC-ADCE-DF6B86E98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Data </a:t>
            </a:r>
            <a:r>
              <a:rPr lang="en-US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2003840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8033-659F-4732-B039-43B6FC1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1AF2-67AF-4E2D-A579-57985D6426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Correlation (pair plot)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8C00B4-AE0D-4666-BF99-0011B97A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63" y="980728"/>
            <a:ext cx="6288199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4A5C7A-9FE6-4DE8-B8D1-1864412089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57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8033-659F-4732-B039-43B6FC1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1AF2-67AF-4E2D-A579-57985D6426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836" y="1382131"/>
            <a:ext cx="3373328" cy="246221"/>
          </a:xfrm>
        </p:spPr>
        <p:txBody>
          <a:bodyPr/>
          <a:lstStyle/>
          <a:p>
            <a:r>
              <a:rPr lang="en-US" dirty="0"/>
              <a:t>Correlation (heat map)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4A5C7A-9FE6-4DE8-B8D1-1864412089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776127-BD9E-4EA6-B17F-8FAC6F39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7" y="1382131"/>
            <a:ext cx="5307005" cy="463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201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7DE-A5D5-4AEC-ADCE-DF6B86E98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163397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8071" y="578906"/>
            <a:ext cx="5262736" cy="6996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Bell jelly fish- </a:t>
            </a:r>
            <a:r>
              <a:rPr lang="en-GB" altLang="sv-SE" dirty="0" err="1"/>
              <a:t>Geen</a:t>
            </a:r>
            <a:r>
              <a:rPr lang="en-GB" altLang="sv-SE" dirty="0"/>
              <a:t> light sink to bottom, </a:t>
            </a:r>
            <a:r>
              <a:rPr lang="en-GB" altLang="sv-SE" dirty="0" err="1"/>
              <a:t>purplt</a:t>
            </a:r>
            <a:r>
              <a:rPr lang="en-GB" altLang="sv-SE" dirty="0"/>
              <a:t> light pulse away. One of the oldest and simplest creatures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Cambrion</a:t>
            </a:r>
            <a:r>
              <a:rPr lang="en-GB" altLang="sv-SE" dirty="0"/>
              <a:t> explosion – 20-30 </a:t>
            </a:r>
            <a:r>
              <a:rPr lang="en-GB" altLang="sv-SE" dirty="0" err="1"/>
              <a:t>milj</a:t>
            </a:r>
            <a:r>
              <a:rPr lang="en-GB" altLang="sv-SE" dirty="0"/>
              <a:t>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Compounds- jaws claws body </a:t>
            </a:r>
            <a:r>
              <a:rPr lang="en-GB" altLang="sv-SE" dirty="0" err="1"/>
              <a:t>armor</a:t>
            </a:r>
            <a:r>
              <a:rPr lang="en-GB" altLang="sv-SE" dirty="0"/>
              <a:t>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Compund</a:t>
            </a:r>
            <a:r>
              <a:rPr lang="en-GB" altLang="sv-SE" dirty="0"/>
              <a:t> eyes – Two round , many </a:t>
            </a:r>
            <a:r>
              <a:rPr lang="en-GB" altLang="sv-SE" dirty="0" err="1"/>
              <a:t>smallssensors</a:t>
            </a: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Altropouds</a:t>
            </a:r>
            <a:r>
              <a:rPr lang="en-GB" altLang="sv-SE" dirty="0"/>
              <a:t> Trilobite 500mya-300mya eyes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Insects – Complex compound eyes, evolved </a:t>
            </a:r>
            <a:r>
              <a:rPr lang="en-GB" altLang="sv-SE" dirty="0" err="1"/>
              <a:t>independetlay</a:t>
            </a:r>
            <a:r>
              <a:rPr lang="en-GB" altLang="sv-SE" dirty="0"/>
              <a:t> from trilobite.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Dragon fly 30000, Blurry but sees things 5000times faster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43283BF-35EF-44DA-9C97-907F870A12D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692696"/>
            <a:ext cx="5262736" cy="6996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Verdabites</a:t>
            </a:r>
            <a:r>
              <a:rPr lang="en-GB" altLang="sv-SE" dirty="0"/>
              <a:t> eye – Simple light detector, </a:t>
            </a:r>
            <a:r>
              <a:rPr lang="en-GB" altLang="sv-SE" dirty="0" err="1"/>
              <a:t>backone</a:t>
            </a:r>
            <a:r>
              <a:rPr lang="en-GB" altLang="sv-SE" dirty="0"/>
              <a:t> animals. Ancestor is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Carnoverous</a:t>
            </a:r>
            <a:r>
              <a:rPr lang="en-GB" altLang="sv-SE" dirty="0"/>
              <a:t> </a:t>
            </a:r>
            <a:r>
              <a:rPr lang="en-GB" altLang="sv-SE" dirty="0" err="1"/>
              <a:t>dinsoris</a:t>
            </a:r>
            <a:r>
              <a:rPr lang="en-GB" altLang="sv-SE" dirty="0"/>
              <a:t> largest eyes in history. Overlapping binocular vision.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Rabbits 360 def view,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Night vision – Hide in shadows during day,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Tarcier</a:t>
            </a:r>
            <a:r>
              <a:rPr lang="en-GB" altLang="sv-SE" dirty="0"/>
              <a:t> 6in bigger then brain, almost larger then skull.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Human eye 2.3milj </a:t>
            </a:r>
            <a:r>
              <a:rPr lang="en-GB" altLang="sv-SE" dirty="0" err="1"/>
              <a:t>colors</a:t>
            </a:r>
            <a:r>
              <a:rPr lang="en-GB" altLang="sv-SE" dirty="0"/>
              <a:t>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Primates looking for red leaves since those are younger and more nutritious.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Benefit of living in group. More </a:t>
            </a:r>
            <a:r>
              <a:rPr lang="en-GB" altLang="sv-SE" dirty="0" err="1"/>
              <a:t>comutications</a:t>
            </a:r>
            <a:r>
              <a:rPr lang="en-GB" altLang="sv-SE" dirty="0"/>
              <a:t> remember more individuals, lager brains…</a:t>
            </a:r>
          </a:p>
        </p:txBody>
      </p:sp>
    </p:spTree>
    <p:extLst>
      <p:ext uri="{BB962C8B-B14F-4D97-AF65-F5344CB8AC3E}">
        <p14:creationId xmlns:p14="http://schemas.microsoft.com/office/powerpoint/2010/main" val="3798114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D9081B-6AD4-4373-9C97-F7F7B1F1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Benign or malignant?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C2A9B6-C757-4A3E-99FA-CEDBCEC8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wall, floor, indoor&#10;&#10;Description automatically generated">
            <a:extLst>
              <a:ext uri="{FF2B5EF4-FFF2-40B4-BE49-F238E27FC236}">
                <a16:creationId xmlns:a16="http://schemas.microsoft.com/office/drawing/2014/main" id="{DE950DFC-D4E7-4D58-AFE5-8289C50A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7" r="23492"/>
          <a:stretch/>
        </p:blipFill>
        <p:spPr>
          <a:xfrm>
            <a:off x="0" y="-8416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5884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2559-6C03-48CE-A7BC-B0D98649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869612" cy="863600"/>
          </a:xfrm>
        </p:spPr>
        <p:txBody>
          <a:bodyPr/>
          <a:lstStyle/>
          <a:p>
            <a:r>
              <a:rPr lang="sv-SE" dirty="0" err="1"/>
              <a:t>Modelling</a:t>
            </a:r>
            <a:endParaRPr lang="sv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3AE1A-346E-428D-BFE0-D6FEE9BF6AC0}"/>
              </a:ext>
            </a:extLst>
          </p:cNvPr>
          <p:cNvSpPr/>
          <p:nvPr/>
        </p:nvSpPr>
        <p:spPr>
          <a:xfrm>
            <a:off x="5606768" y="3076429"/>
            <a:ext cx="1871689" cy="15474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AE1F6-B059-473C-8D85-4977DC2B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945" y="726861"/>
            <a:ext cx="2018753" cy="2419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DE83-6958-4F40-B41F-ED6BC227F78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68098" y="3883301"/>
            <a:ext cx="2019600" cy="241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5AA733-E9C0-41A7-919E-278307D8987C}"/>
              </a:ext>
            </a:extLst>
          </p:cNvPr>
          <p:cNvSpPr/>
          <p:nvPr/>
        </p:nvSpPr>
        <p:spPr>
          <a:xfrm>
            <a:off x="5606768" y="2182395"/>
            <a:ext cx="1871689" cy="8940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/>
              <a:t>Model</a:t>
            </a:r>
            <a:endParaRPr lang="sv-SE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D531BA-529E-4A26-A96C-9CD3ED2EFA09}"/>
              </a:ext>
            </a:extLst>
          </p:cNvPr>
          <p:cNvGrpSpPr/>
          <p:nvPr/>
        </p:nvGrpSpPr>
        <p:grpSpPr>
          <a:xfrm>
            <a:off x="5951895" y="3240650"/>
            <a:ext cx="1208650" cy="1208650"/>
            <a:chOff x="7362760" y="4959310"/>
            <a:chExt cx="1397409" cy="1397409"/>
          </a:xfrm>
        </p:grpSpPr>
        <p:sp>
          <p:nvSpPr>
            <p:cNvPr id="10" name="Shape 9">
              <a:extLst>
                <a:ext uri="{FF2B5EF4-FFF2-40B4-BE49-F238E27FC236}">
                  <a16:creationId xmlns:a16="http://schemas.microsoft.com/office/drawing/2014/main" id="{CC4278D9-5D9D-48E1-91C2-F671BA1413B2}"/>
                </a:ext>
              </a:extLst>
            </p:cNvPr>
            <p:cNvSpPr/>
            <p:nvPr/>
          </p:nvSpPr>
          <p:spPr>
            <a:xfrm rot="759677">
              <a:off x="7362760" y="4959310"/>
              <a:ext cx="1397409" cy="1397409"/>
            </a:xfrm>
            <a:prstGeom prst="gear6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sv-SE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CF7FC7-F432-4B14-9B91-9D17D3ECB0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9949" y="5410736"/>
              <a:ext cx="507434" cy="5228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7AFE7C-9F37-4C9A-A0BF-616F2668F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7949" y="552161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A811C3-E388-4DBD-9E58-3F059E052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07300" y="528993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6CA975-939D-419E-AB1B-C19335F0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1396" y="5761619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062D20-59EA-476E-8197-6CBD74498C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710" y="5548681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B290A5-3DFA-4CF4-BD17-4C474301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4987" y="5471984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0329FF-0B8A-4B7E-AE42-F9EB4DE618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817963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0290B0-8BD9-4E2B-84EF-CF323C7EA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8998" y="5630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742A6B-B303-4E12-B7E1-95DF6779A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1402" y="5833619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8E56B3-E137-4702-9D7C-BBEEC03122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702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6D257F-E00A-42F0-94D9-EABD31068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4787" y="5471984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D9D5021-421C-4564-8238-6A23EB8BEEE2}"/>
              </a:ext>
            </a:extLst>
          </p:cNvPr>
          <p:cNvSpPr/>
          <p:nvPr/>
        </p:nvSpPr>
        <p:spPr>
          <a:xfrm>
            <a:off x="5065986" y="3342290"/>
            <a:ext cx="430924" cy="2465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69768F-E057-4DE4-9613-42084A47AE9E}"/>
              </a:ext>
            </a:extLst>
          </p:cNvPr>
          <p:cNvSpPr/>
          <p:nvPr/>
        </p:nvSpPr>
        <p:spPr>
          <a:xfrm>
            <a:off x="7607815" y="4320469"/>
            <a:ext cx="430924" cy="2465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6BC8894-632D-4C00-B6B0-BDF19C10B6D4}"/>
              </a:ext>
            </a:extLst>
          </p:cNvPr>
          <p:cNvSpPr/>
          <p:nvPr/>
        </p:nvSpPr>
        <p:spPr>
          <a:xfrm rot="10800000">
            <a:off x="7607815" y="2345642"/>
            <a:ext cx="430924" cy="2465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F479613-A992-4E37-9FF9-5FDF2BD99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94" y="1419590"/>
            <a:ext cx="4075266" cy="384539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0CF7DD-4E7C-43E7-BDCB-9797AEC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06" y="2642432"/>
            <a:ext cx="4104278" cy="251476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27A27E5-8C27-4308-BBB3-D40462EFCC16}"/>
              </a:ext>
            </a:extLst>
          </p:cNvPr>
          <p:cNvSpPr txBox="1"/>
          <p:nvPr/>
        </p:nvSpPr>
        <p:spPr>
          <a:xfrm>
            <a:off x="705544" y="5475938"/>
            <a:ext cx="39901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The International Skin Imaging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1629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2" grpId="0" animBg="1"/>
      <p:bldP spid="23" grpId="0" animBg="1"/>
      <p:bldP spid="2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7DE-A5D5-4AEC-ADCE-DF6B86E98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21264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8033-659F-4732-B039-43B6FC1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1AF2-67AF-4E2D-A579-57985D6426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836" y="1382131"/>
            <a:ext cx="3373328" cy="338554"/>
          </a:xfrm>
        </p:spPr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D3A43-440C-49DF-8908-81EB79F9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95" y="1358016"/>
            <a:ext cx="4273665" cy="1853540"/>
          </a:xfrm>
          <a:prstGeom prst="rect">
            <a:avLst/>
          </a:prstGeom>
        </p:spPr>
      </p:pic>
      <p:pic>
        <p:nvPicPr>
          <p:cNvPr id="7" name="Picture 4" descr="https://cdn-images-1.medium.com/max/400/1*HmVIhSKznoW8tFsCLeQjRw.png">
            <a:extLst>
              <a:ext uri="{FF2B5EF4-FFF2-40B4-BE49-F238E27FC236}">
                <a16:creationId xmlns:a16="http://schemas.microsoft.com/office/drawing/2014/main" id="{7994566B-1B23-40A2-AF47-79FD1B35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167" y="1274217"/>
            <a:ext cx="1881362" cy="171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-images-1.medium.com/max/800/1*yF8hvKR9eNfqqej2JnVKzg.png">
            <a:extLst>
              <a:ext uri="{FF2B5EF4-FFF2-40B4-BE49-F238E27FC236}">
                <a16:creationId xmlns:a16="http://schemas.microsoft.com/office/drawing/2014/main" id="{3E72F621-631D-48A5-B746-0F13CB97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239" y="3617435"/>
            <a:ext cx="4206491" cy="196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cdn-images-1.medium.com/max/400/1*-tPXUvvNIZDbqXP0qqYNuQ.png">
            <a:extLst>
              <a:ext uri="{FF2B5EF4-FFF2-40B4-BE49-F238E27FC236}">
                <a16:creationId xmlns:a16="http://schemas.microsoft.com/office/drawing/2014/main" id="{2ECAC685-3558-4849-BE70-18DA3C23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47" y="3517179"/>
            <a:ext cx="1919334" cy="174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2B8AD-FF74-4CFF-BECC-82C812DA5A85}"/>
              </a:ext>
            </a:extLst>
          </p:cNvPr>
          <p:cNvSpPr txBox="1"/>
          <p:nvPr/>
        </p:nvSpPr>
        <p:spPr>
          <a:xfrm>
            <a:off x="6096000" y="586655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https://towardsdatascience.com/understanding-auc-roc-curve-68b2303cc9c5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0A8517-71CF-4A68-AB61-DC4F717E63E5}"/>
              </a:ext>
            </a:extLst>
          </p:cNvPr>
          <p:cNvGrpSpPr/>
          <p:nvPr/>
        </p:nvGrpSpPr>
        <p:grpSpPr>
          <a:xfrm>
            <a:off x="7402316" y="606857"/>
            <a:ext cx="3510686" cy="3510686"/>
            <a:chOff x="5945221" y="1780242"/>
            <a:chExt cx="2925572" cy="2925572"/>
          </a:xfrm>
        </p:grpSpPr>
        <p:sp>
          <p:nvSpPr>
            <p:cNvPr id="9" name="Oval 8"/>
            <p:cNvSpPr/>
            <p:nvPr/>
          </p:nvSpPr>
          <p:spPr>
            <a:xfrm>
              <a:off x="5945221" y="1780242"/>
              <a:ext cx="2925572" cy="2925572"/>
            </a:xfrm>
            <a:prstGeom prst="ellipse">
              <a:avLst/>
            </a:prstGeom>
            <a:solidFill>
              <a:srgbClr val="12ABD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9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92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AI &amp; Innovation Service Center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6382276" y="3163325"/>
              <a:ext cx="2051462" cy="1363295"/>
            </a:xfrm>
            <a:prstGeom prst="ellipse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8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STAY AHEAD</a:t>
              </a:r>
              <a:b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</a:b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We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deliver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:</a:t>
              </a:r>
              <a:b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</a:b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Constant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innovation and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usage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of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new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technology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for the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development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of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new AI-driven business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processes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. 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1223543" y="3896857"/>
            <a:ext cx="1533371" cy="1533371"/>
          </a:xfrm>
          <a:prstGeom prst="ellipse">
            <a:avLst/>
          </a:prstGeom>
          <a:solidFill>
            <a:srgbClr val="4A7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Discovery</a:t>
            </a:r>
          </a:p>
        </p:txBody>
      </p:sp>
      <p:sp>
        <p:nvSpPr>
          <p:cNvPr id="8" name="Oval 7"/>
          <p:cNvSpPr/>
          <p:nvPr/>
        </p:nvSpPr>
        <p:spPr>
          <a:xfrm>
            <a:off x="3956415" y="2573141"/>
            <a:ext cx="2246400" cy="2246400"/>
          </a:xfrm>
          <a:prstGeom prst="ellipse">
            <a:avLst/>
          </a:prstGeom>
          <a:solidFill>
            <a:srgbClr val="C2C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9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</a:t>
            </a:r>
            <a:r>
              <a:rPr kumimoji="0" lang="sv-SE" sz="192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Realization</a:t>
            </a:r>
            <a:endParaRPr kumimoji="0" lang="sv-SE" sz="19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998" y="5539858"/>
            <a:ext cx="2454460" cy="919401"/>
          </a:xfrm>
          <a:prstGeom prst="round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GET STARTED IN 3 WEEKS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deliver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Report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with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candidates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priorities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and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next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step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recommendations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5714" y="4929170"/>
            <a:ext cx="2453760" cy="1103281"/>
          </a:xfrm>
          <a:prstGeom prst="round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MOVE FORWARD </a:t>
            </a:r>
            <a:b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WITHIN 3 MONTHS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deliver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Proof-of-Concept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and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Proof-of-Value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Your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selected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candidate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comes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to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life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638641-8F8C-4955-9F59-2815EDC47896}"/>
              </a:ext>
            </a:extLst>
          </p:cNvPr>
          <p:cNvSpPr/>
          <p:nvPr/>
        </p:nvSpPr>
        <p:spPr>
          <a:xfrm>
            <a:off x="304800" y="2266556"/>
            <a:ext cx="6213648" cy="449580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16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Kickstart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E0FB6-DBF1-4587-A9E2-9D9EDDD9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2800" dirty="0"/>
              <a:t>Step by Step - AI </a:t>
            </a:r>
            <a:r>
              <a:rPr lang="sv-SE" sz="2800" dirty="0" err="1"/>
              <a:t>Journey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3DD20-EE64-4C96-92D5-26E68F0E36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45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40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57C824-6FB0-421C-B2DF-4A88B6AFF187}"/>
              </a:ext>
            </a:extLst>
          </p:cNvPr>
          <p:cNvGrpSpPr/>
          <p:nvPr/>
        </p:nvGrpSpPr>
        <p:grpSpPr>
          <a:xfrm>
            <a:off x="270327" y="332657"/>
            <a:ext cx="3377402" cy="4634852"/>
            <a:chOff x="270327" y="332657"/>
            <a:chExt cx="3377402" cy="4634852"/>
          </a:xfrm>
        </p:grpSpPr>
        <p:pic>
          <p:nvPicPr>
            <p:cNvPr id="5128" name="Picture 8" descr="https://upload.wikimedia.org/wikipedia/commons/8/8c/Euglena_mutabilis_-_400x_-_1_%2810388739803%29_%28cropped%29.jpg">
              <a:extLst>
                <a:ext uri="{FF2B5EF4-FFF2-40B4-BE49-F238E27FC236}">
                  <a16:creationId xmlns:a16="http://schemas.microsoft.com/office/drawing/2014/main" id="{42C7D65B-199E-4679-9748-8383F77EF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1" y="332657"/>
              <a:ext cx="3312368" cy="33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705D0D-71D4-461D-970B-31098B9B93FA}"/>
                </a:ext>
              </a:extLst>
            </p:cNvPr>
            <p:cNvSpPr txBox="1"/>
            <p:nvPr/>
          </p:nvSpPr>
          <p:spPr>
            <a:xfrm>
              <a:off x="270327" y="3767180"/>
              <a:ext cx="2808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Euglena: Proteins sensitive so sunlight. Now where to look for food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C644C3-ED11-4C51-922F-A53513E762A6}"/>
              </a:ext>
            </a:extLst>
          </p:cNvPr>
          <p:cNvGrpSpPr/>
          <p:nvPr/>
        </p:nvGrpSpPr>
        <p:grpSpPr>
          <a:xfrm>
            <a:off x="3935760" y="332657"/>
            <a:ext cx="4320480" cy="2782790"/>
            <a:chOff x="3935760" y="332657"/>
            <a:chExt cx="4320480" cy="2782790"/>
          </a:xfrm>
        </p:grpSpPr>
        <p:pic>
          <p:nvPicPr>
            <p:cNvPr id="5124" name="Picture 4" descr="File:Planaria torva.jpg">
              <a:extLst>
                <a:ext uri="{FF2B5EF4-FFF2-40B4-BE49-F238E27FC236}">
                  <a16:creationId xmlns:a16="http://schemas.microsoft.com/office/drawing/2014/main" id="{B7F43E85-161B-4F70-BD09-AC5AB4EDA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760" y="332657"/>
              <a:ext cx="4320480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D4A37-D509-483A-9107-CEFF3866E612}"/>
                </a:ext>
              </a:extLst>
            </p:cNvPr>
            <p:cNvSpPr txBox="1"/>
            <p:nvPr/>
          </p:nvSpPr>
          <p:spPr>
            <a:xfrm>
              <a:off x="3935760" y="2192117"/>
              <a:ext cx="4320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Planaria:Two collections of cup formed regions with proteins sensitive to light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748F4-9F30-4335-9141-22D36E4F043B}"/>
              </a:ext>
            </a:extLst>
          </p:cNvPr>
          <p:cNvGrpSpPr/>
          <p:nvPr/>
        </p:nvGrpSpPr>
        <p:grpSpPr>
          <a:xfrm>
            <a:off x="8832304" y="764305"/>
            <a:ext cx="3324470" cy="5394251"/>
            <a:chOff x="8832304" y="764305"/>
            <a:chExt cx="3324470" cy="539425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FA99C7A-4594-44F5-97DD-A2F80CE98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2304" y="764305"/>
              <a:ext cx="2670969" cy="400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3788D8-2A92-42B3-A177-B125F857146D}"/>
                </a:ext>
              </a:extLst>
            </p:cNvPr>
            <p:cNvSpPr txBox="1"/>
            <p:nvPr/>
          </p:nvSpPr>
          <p:spPr>
            <a:xfrm>
              <a:off x="8832304" y="4958227"/>
              <a:ext cx="33244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Bell jelly fish: Reacts different on different colors. Green relax, purple flees. </a:t>
              </a:r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BA846D71-F54A-4649-AC1B-C2EFEA3ED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352" y="506368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600 million years ago</a:t>
            </a:r>
            <a:endParaRPr lang="en-US" altLang="sv-SE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794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~520 </a:t>
            </a:r>
            <a:r>
              <a:rPr lang="en-US" altLang="sv-SE" sz="4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mya</a:t>
            </a:r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Cambrian explosion</a:t>
            </a:r>
          </a:p>
        </p:txBody>
      </p:sp>
      <p:pic>
        <p:nvPicPr>
          <p:cNvPr id="8194" name="Picture 2" descr="Kainops invius lateral and ventral.JPG">
            <a:extLst>
              <a:ext uri="{FF2B5EF4-FFF2-40B4-BE49-F238E27FC236}">
                <a16:creationId xmlns:a16="http://schemas.microsoft.com/office/drawing/2014/main" id="{CA70A01F-903A-427C-A661-1B15FA9F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2" t="47900"/>
          <a:stretch/>
        </p:blipFill>
        <p:spPr bwMode="auto">
          <a:xfrm>
            <a:off x="502645" y="476672"/>
            <a:ext cx="405680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54E961-3AF9-4B64-81AE-CAA851CBD693}"/>
              </a:ext>
            </a:extLst>
          </p:cNvPr>
          <p:cNvSpPr txBox="1"/>
          <p:nvPr/>
        </p:nvSpPr>
        <p:spPr>
          <a:xfrm>
            <a:off x="502645" y="3068960"/>
            <a:ext cx="4056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Kainops invius: Trilobite developed during the cambrian explosion.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DCDFE-382B-4AD4-AF00-235EEED871E6}"/>
              </a:ext>
            </a:extLst>
          </p:cNvPr>
          <p:cNvSpPr txBox="1"/>
          <p:nvPr/>
        </p:nvSpPr>
        <p:spPr>
          <a:xfrm>
            <a:off x="5231904" y="493499"/>
            <a:ext cx="4056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During this time of 15-35 million years many new species developetd. One hypothesis is that the delopment of eyes created a race between predators and pray. </a:t>
            </a:r>
          </a:p>
          <a:p>
            <a:endParaRPr lang="sv-SE" dirty="0"/>
          </a:p>
          <a:p>
            <a:r>
              <a:rPr lang="sv-SE" dirty="0"/>
              <a:t>If eyes was the cause of this race is hard to know, but cetainly it was a benefit to see.</a:t>
            </a:r>
          </a:p>
        </p:txBody>
      </p:sp>
    </p:spTree>
    <p:extLst>
      <p:ext uri="{BB962C8B-B14F-4D97-AF65-F5344CB8AC3E}">
        <p14:creationId xmlns:p14="http://schemas.microsoft.com/office/powerpoint/2010/main" val="153069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Different specializations of sight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99B6C-CA92-4E47-A6C4-B319C2B86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0" b="14570"/>
          <a:stretch/>
        </p:blipFill>
        <p:spPr>
          <a:xfrm>
            <a:off x="246057" y="332656"/>
            <a:ext cx="4056805" cy="1944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5D850-DAC6-4B2D-ACDA-304988916099}"/>
              </a:ext>
            </a:extLst>
          </p:cNvPr>
          <p:cNvSpPr txBox="1"/>
          <p:nvPr/>
        </p:nvSpPr>
        <p:spPr>
          <a:xfrm>
            <a:off x="172099" y="2289837"/>
            <a:ext cx="4056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Dragonflies: 30’ photoreceptors with 360 degrees view. 5 times higer view frequenzy then humans. Uses motion camoflage when attacking.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53C553-DCAD-406A-BF9D-4DD7B94BFAEB}"/>
              </a:ext>
            </a:extLst>
          </p:cNvPr>
          <p:cNvGrpSpPr/>
          <p:nvPr/>
        </p:nvGrpSpPr>
        <p:grpSpPr>
          <a:xfrm>
            <a:off x="4565282" y="295839"/>
            <a:ext cx="2302889" cy="4906328"/>
            <a:chOff x="4565282" y="295839"/>
            <a:chExt cx="2302889" cy="4906328"/>
          </a:xfrm>
        </p:grpSpPr>
        <p:pic>
          <p:nvPicPr>
            <p:cNvPr id="9218" name="Picture 2" descr="Tarsier-GG.jpg">
              <a:extLst>
                <a:ext uri="{FF2B5EF4-FFF2-40B4-BE49-F238E27FC236}">
                  <a16:creationId xmlns:a16="http://schemas.microsoft.com/office/drawing/2014/main" id="{1CDC1DB1-D2C7-407F-8C39-34D01B8FD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171" y="295839"/>
              <a:ext cx="228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3115B-014F-408C-A8BC-4BD2D3EACB46}"/>
                </a:ext>
              </a:extLst>
            </p:cNvPr>
            <p:cNvSpPr txBox="1"/>
            <p:nvPr/>
          </p:nvSpPr>
          <p:spPr>
            <a:xfrm>
              <a:off x="4565282" y="3724839"/>
              <a:ext cx="2286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Tarsier: Eyes almost big its skull. Good night vision and binocular field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24ECAA-1FA1-4345-BD4C-CC65B460543C}"/>
              </a:ext>
            </a:extLst>
          </p:cNvPr>
          <p:cNvGrpSpPr/>
          <p:nvPr/>
        </p:nvGrpSpPr>
        <p:grpSpPr>
          <a:xfrm>
            <a:off x="7147480" y="295839"/>
            <a:ext cx="2286000" cy="4916373"/>
            <a:chOff x="7147480" y="295839"/>
            <a:chExt cx="2286000" cy="4916373"/>
          </a:xfrm>
        </p:grpSpPr>
        <p:pic>
          <p:nvPicPr>
            <p:cNvPr id="9220" name="Picture 4" descr="Alouatta guariba.jpg">
              <a:extLst>
                <a:ext uri="{FF2B5EF4-FFF2-40B4-BE49-F238E27FC236}">
                  <a16:creationId xmlns:a16="http://schemas.microsoft.com/office/drawing/2014/main" id="{203F1E51-AA2C-454B-AB37-C56DA4A92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170" y="295839"/>
              <a:ext cx="2095500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6473C3-442E-48DA-AA9B-0C3B1023EDAE}"/>
                </a:ext>
              </a:extLst>
            </p:cNvPr>
            <p:cNvSpPr txBox="1"/>
            <p:nvPr/>
          </p:nvSpPr>
          <p:spPr>
            <a:xfrm>
              <a:off x="7147480" y="3457886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Primates: Developed receptors for red light. To distiguish nutrious fresh leavs.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695437-BE0E-4C31-B8BB-70017AEC0E2F}"/>
              </a:ext>
            </a:extLst>
          </p:cNvPr>
          <p:cNvGrpSpPr/>
          <p:nvPr/>
        </p:nvGrpSpPr>
        <p:grpSpPr>
          <a:xfrm>
            <a:off x="9389028" y="1116937"/>
            <a:ext cx="2556915" cy="3522481"/>
            <a:chOff x="9389028" y="1116937"/>
            <a:chExt cx="2556915" cy="3522481"/>
          </a:xfrm>
        </p:grpSpPr>
        <p:pic>
          <p:nvPicPr>
            <p:cNvPr id="10244" name="Picture 4" descr="https://upload.wikimedia.org/wikipedia/commons/6/67/DollywoodBaldEagle.jpg">
              <a:extLst>
                <a:ext uri="{FF2B5EF4-FFF2-40B4-BE49-F238E27FC236}">
                  <a16:creationId xmlns:a16="http://schemas.microsoft.com/office/drawing/2014/main" id="{3D0079FA-949A-46BA-A5AE-374F90077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222" y="1116937"/>
              <a:ext cx="2481721" cy="2312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2BDEAB-67F6-4B7C-92B3-2F3C5649BF93}"/>
                </a:ext>
              </a:extLst>
            </p:cNvPr>
            <p:cNvSpPr txBox="1"/>
            <p:nvPr/>
          </p:nvSpPr>
          <p:spPr>
            <a:xfrm>
              <a:off x="9389028" y="3439089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Eagles: Can spot a rabbit from 3km. Eyes at size of a human</a:t>
              </a:r>
            </a:p>
          </p:txBody>
        </p:sp>
      </p:grpSp>
      <p:pic>
        <p:nvPicPr>
          <p:cNvPr id="10246" name="Picture 6" descr="https://upload.wikimedia.org/wikipedia/commons/thumb/7/73/Pit_Viper.jpg/220px-Pit_Viper.jpg">
            <a:extLst>
              <a:ext uri="{FF2B5EF4-FFF2-40B4-BE49-F238E27FC236}">
                <a16:creationId xmlns:a16="http://schemas.microsoft.com/office/drawing/2014/main" id="{94A39229-819A-4C80-9EC8-35B0BC0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812635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2BEDC4-6AB4-4647-B42F-34C90A099F33}"/>
              </a:ext>
            </a:extLst>
          </p:cNvPr>
          <p:cNvSpPr txBox="1"/>
          <p:nvPr/>
        </p:nvSpPr>
        <p:spPr>
          <a:xfrm>
            <a:off x="2319067" y="3750924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Pit Viper: Beeing able to see temperature by hole close to nostril.</a:t>
            </a:r>
          </a:p>
        </p:txBody>
      </p:sp>
    </p:spTree>
    <p:extLst>
      <p:ext uri="{BB962C8B-B14F-4D97-AF65-F5344CB8AC3E}">
        <p14:creationId xmlns:p14="http://schemas.microsoft.com/office/powerpoint/2010/main" val="188564329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B419CA6F-1A92-453E-B225-665C90649A30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764F7BB2-C33F-4789-A4D5-09F12A5463EE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850213C-9021-4F0D-B399-AE593B99A23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44F91096-B6C7-4D8F-A8FB-D7E6FB64921F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EE81201-E7F6-444C-8CD1-6811DDA3AEE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SogetiTemplate</Template>
  <TotalTime>12282</TotalTime>
  <Words>1524</Words>
  <Application>Microsoft Office PowerPoint</Application>
  <PresentationFormat>Widescreen</PresentationFormat>
  <Paragraphs>383</Paragraphs>
  <Slides>65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Arial</vt:lpstr>
      <vt:lpstr>Arial Narrow</vt:lpstr>
      <vt:lpstr>Calibri</vt:lpstr>
      <vt:lpstr>Cambria Math</vt:lpstr>
      <vt:lpstr>Symbol</vt:lpstr>
      <vt:lpstr>Times New Roman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Introduction to Image recognition with Artificial Neural Net</vt:lpstr>
      <vt:lpstr>Difference between images and structured data</vt:lpstr>
      <vt:lpstr>PowerPoint Presentation</vt:lpstr>
      <vt:lpstr>PowerPoint Presentation</vt:lpstr>
      <vt:lpstr>PowerPoint Presentation</vt:lpstr>
      <vt:lpstr>PowerPoint Presentation</vt:lpstr>
      <vt:lpstr>600 million years ago</vt:lpstr>
      <vt:lpstr>PowerPoint Presentation</vt:lpstr>
      <vt:lpstr>PowerPoint Presentation</vt:lpstr>
      <vt:lpstr>PowerPoint Presentation</vt:lpstr>
      <vt:lpstr>Feature extraction with convolution</vt:lpstr>
      <vt:lpstr>Convolution operator</vt:lpstr>
      <vt:lpstr>Convolution operator</vt:lpstr>
      <vt:lpstr>Convolution 2d</vt:lpstr>
      <vt:lpstr>Convolution 2d – Zero padding</vt:lpstr>
      <vt:lpstr>Examples of filters</vt:lpstr>
      <vt:lpstr>Pooling layer</vt:lpstr>
      <vt:lpstr>Convolution 2d</vt:lpstr>
      <vt:lpstr>Improving Accuracy</vt:lpstr>
      <vt:lpstr>Parameter selection</vt:lpstr>
      <vt:lpstr>URLs</vt:lpstr>
      <vt:lpstr>PowerPoint Presentation</vt:lpstr>
      <vt:lpstr>PowerPoint Presentation</vt:lpstr>
      <vt:lpstr>PowerPoint Presentation</vt:lpstr>
      <vt:lpstr>PowerPoint Presentation</vt:lpstr>
      <vt:lpstr>Industrial revolution </vt:lpstr>
      <vt:lpstr>Electrification from an architects perspective The secondary effects</vt:lpstr>
      <vt:lpstr>Skyscraper of the future</vt:lpstr>
      <vt:lpstr>PowerPoint Presentation</vt:lpstr>
      <vt:lpstr>Intelligence  Ability to learn</vt:lpstr>
      <vt:lpstr>Intelligence  Processing information</vt:lpstr>
      <vt:lpstr>For what kinds of task is pattern recognition important?</vt:lpstr>
      <vt:lpstr>PowerPoint Presentation</vt:lpstr>
      <vt:lpstr>Background</vt:lpstr>
      <vt:lpstr>PowerPoint Presentation</vt:lpstr>
      <vt:lpstr>Perceptron</vt:lpstr>
      <vt:lpstr>Neural Network</vt:lpstr>
      <vt:lpstr>PowerPoint Presentation</vt:lpstr>
      <vt:lpstr>PowerPoint Presentation</vt:lpstr>
      <vt:lpstr>PowerPoint Presentation</vt:lpstr>
      <vt:lpstr>Back Propagation</vt:lpstr>
      <vt:lpstr>Optimization of learning</vt:lpstr>
      <vt:lpstr>Stochastic Gradient Decent</vt:lpstr>
      <vt:lpstr>Types of Neural Nets</vt:lpstr>
      <vt:lpstr>PowerPoint Presentation</vt:lpstr>
      <vt:lpstr>Causality – Cause and effect</vt:lpstr>
      <vt:lpstr>Sensors – Collection of data</vt:lpstr>
      <vt:lpstr>PowerPoint Presentation</vt:lpstr>
      <vt:lpstr>PowerPoint Presentation</vt:lpstr>
      <vt:lpstr>PowerPoint Presentation</vt:lpstr>
      <vt:lpstr>How python</vt:lpstr>
      <vt:lpstr>PowerPoint Presentation</vt:lpstr>
      <vt:lpstr>Lets do some coding!</vt:lpstr>
      <vt:lpstr>Data science considerations</vt:lpstr>
      <vt:lpstr>Machine learning pipeline</vt:lpstr>
      <vt:lpstr>Data exploration</vt:lpstr>
      <vt:lpstr>Data exploration</vt:lpstr>
      <vt:lpstr>Data exploration</vt:lpstr>
      <vt:lpstr>Modelling</vt:lpstr>
      <vt:lpstr>Benign or malignant?</vt:lpstr>
      <vt:lpstr>Modelling</vt:lpstr>
      <vt:lpstr>Evaluation</vt:lpstr>
      <vt:lpstr>Evaluation</vt:lpstr>
      <vt:lpstr>Step by Step - AI Journey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Python and introduction to  neural nets</dc:title>
  <dc:creator>Johansson, Simon</dc:creator>
  <cp:lastModifiedBy>Johansson, Simon</cp:lastModifiedBy>
  <cp:revision>76</cp:revision>
  <dcterms:created xsi:type="dcterms:W3CDTF">2019-06-03T18:54:16Z</dcterms:created>
  <dcterms:modified xsi:type="dcterms:W3CDTF">2019-07-12T11:43:06Z</dcterms:modified>
</cp:coreProperties>
</file>